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951" r:id="rId2"/>
    <p:sldId id="887" r:id="rId3"/>
    <p:sldId id="959" r:id="rId4"/>
    <p:sldId id="915" r:id="rId5"/>
    <p:sldId id="952" r:id="rId6"/>
    <p:sldId id="898" r:id="rId7"/>
    <p:sldId id="957" r:id="rId8"/>
    <p:sldId id="899" r:id="rId9"/>
    <p:sldId id="891" r:id="rId10"/>
    <p:sldId id="892" r:id="rId11"/>
    <p:sldId id="859" r:id="rId12"/>
    <p:sldId id="900" r:id="rId13"/>
    <p:sldId id="886" r:id="rId14"/>
    <p:sldId id="950" r:id="rId15"/>
    <p:sldId id="923" r:id="rId16"/>
    <p:sldId id="922" r:id="rId17"/>
    <p:sldId id="934" r:id="rId18"/>
    <p:sldId id="946" r:id="rId19"/>
    <p:sldId id="944" r:id="rId20"/>
    <p:sldId id="948" r:id="rId21"/>
    <p:sldId id="937" r:id="rId22"/>
    <p:sldId id="889" r:id="rId23"/>
    <p:sldId id="873" r:id="rId24"/>
    <p:sldId id="955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9999"/>
    <a:srgbClr val="CCECFF"/>
    <a:srgbClr val="6699FF"/>
    <a:srgbClr val="CCCCFF"/>
    <a:srgbClr val="FFCCFF"/>
    <a:srgbClr val="666633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1" autoAdjust="0"/>
    <p:restoredTop sz="94611" autoAdjust="0"/>
  </p:normalViewPr>
  <p:slideViewPr>
    <p:cSldViewPr>
      <p:cViewPr>
        <p:scale>
          <a:sx n="113" d="100"/>
          <a:sy n="113" d="100"/>
        </p:scale>
        <p:origin x="-72" y="1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7915676954168E-2"/>
          <c:y val="0"/>
          <c:w val="0.96793285594529899"/>
          <c:h val="0.86181250443545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Top Killers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9999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7030A0"/>
              </a:solidFill>
            </c:spPr>
          </c:dPt>
          <c:cat>
            <c:strRef>
              <c:f>Sheet1!$A$2:$A$9</c:f>
              <c:strCache>
                <c:ptCount val="8"/>
                <c:pt idx="0">
                  <c:v>Lung</c:v>
                </c:pt>
                <c:pt idx="1">
                  <c:v>Colorectal</c:v>
                </c:pt>
                <c:pt idx="2">
                  <c:v>Breast</c:v>
                </c:pt>
                <c:pt idx="3">
                  <c:v>Pancreas</c:v>
                </c:pt>
                <c:pt idx="4">
                  <c:v>Prostate</c:v>
                </c:pt>
                <c:pt idx="5">
                  <c:v>NHL</c:v>
                </c:pt>
                <c:pt idx="6">
                  <c:v>Skin</c:v>
                </c:pt>
                <c:pt idx="7">
                  <c:v>Ovarian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792500</c:v>
                </c:pt>
                <c:pt idx="1">
                  <c:v>269000</c:v>
                </c:pt>
                <c:pt idx="2">
                  <c:v>207000</c:v>
                </c:pt>
                <c:pt idx="3">
                  <c:v>163000</c:v>
                </c:pt>
                <c:pt idx="4">
                  <c:v>145000</c:v>
                </c:pt>
                <c:pt idx="5">
                  <c:v>104500</c:v>
                </c:pt>
                <c:pt idx="6">
                  <c:v>79800</c:v>
                </c:pt>
                <c:pt idx="7">
                  <c:v>73600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797824"/>
        <c:axId val="36803712"/>
      </c:barChart>
      <c:catAx>
        <c:axId val="36797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803712"/>
        <c:crosses val="autoZero"/>
        <c:auto val="1"/>
        <c:lblAlgn val="ctr"/>
        <c:lblOffset val="100"/>
        <c:noMultiLvlLbl val="0"/>
      </c:catAx>
      <c:valAx>
        <c:axId val="36803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6797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135D965-E298-4DB6-A2B4-ACAC3D739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29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8E45037-5FFD-4E51-B654-13CF7B0D10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1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5359DE-A458-4546-B30D-5F05E85D1587}" type="slidenum">
              <a:rPr lang="en-US" smtClean="0">
                <a:latin typeface="Arial" charset="0"/>
              </a:rPr>
              <a:pPr>
                <a:defRPr/>
              </a:pPr>
              <a:t>2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7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5359DE-A458-4546-B30D-5F05E85D1587}" type="slidenum">
              <a:rPr lang="en-US" smtClean="0">
                <a:latin typeface="Arial" charset="0"/>
              </a:rPr>
              <a:pPr>
                <a:defRPr/>
              </a:pPr>
              <a:t>3</a:t>
            </a:fld>
            <a:endParaRPr lang="en-US" dirty="0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7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A66123-08AF-4C0F-A711-60D450AA0763}" type="slidenum">
              <a:rPr lang="en-US" smtClean="0">
                <a:latin typeface="Arial" charset="0"/>
              </a:rPr>
              <a:pPr>
                <a:defRPr/>
              </a:pPr>
              <a:t>7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a-DK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8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4035" name="Pladsholder til no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a-DK" smtClean="0">
              <a:latin typeface="Arial" charset="0"/>
            </a:endParaRPr>
          </a:p>
        </p:txBody>
      </p:sp>
      <p:sp>
        <p:nvSpPr>
          <p:cNvPr id="44036" name="Pladsholder til dias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7F2149-56A6-4323-93BE-C8AE34DB0E75}" type="slidenum">
              <a:rPr lang="en-US" smtClean="0">
                <a:latin typeface="Arial" charset="0"/>
              </a:rPr>
              <a:pPr>
                <a:defRPr/>
              </a:pPr>
              <a:t>9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526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D9DE45-50A2-482D-BF61-3C8C088B7E49}" type="slidenum">
              <a:rPr lang="en-US" smtClean="0">
                <a:latin typeface="Arial" charset="0"/>
              </a:rPr>
              <a:pPr>
                <a:defRPr/>
              </a:pPr>
              <a:t>10</a:t>
            </a:fld>
            <a:endParaRPr lang="en-US" dirty="0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770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984B6A-9B9C-42F4-823A-979B551B69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32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5B7EF8-C2A4-4523-96E8-FEDB7A155087}" type="slidenum">
              <a:rPr lang="en-US" smtClean="0">
                <a:latin typeface="Arial" charset="0"/>
              </a:rPr>
              <a:pPr>
                <a:defRPr/>
              </a:pPr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5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DanDrit Biotech A/S (Nasdaq: DNDB)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#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DanDrit Biotech A/S (Nasdaq: DNDB)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#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DanDrit Biotech A/S (Nasdaq: DNDB)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# 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DanDrit Biotech A/S (Nasdaq: DNDB)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#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DanDrit Biotech A/S (Nasdaq: DNDB)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# 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DanDrit Biotech A/S (Nasdaq: DNDB)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# 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DanDrit Biotech A/S (Nasdaq: DNDB)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# 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DanDrit Biotech A/S (Nasdaq: DNDB)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# 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DanDrit Biotech A/S (Nasdaq: DNDB)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# 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DanDrit Biotech A/S (Nasdaq: DNDB)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# 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DanDrit Biotech A/S (Nasdaq: DNDB)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# 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DanDrit Biotech A/S (Nasdaq: DNDB)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page #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DanDrit Biotech A/S (Nasdaq: DNDB)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page # </a:t>
            </a:r>
            <a:endParaRPr lang="en-US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7467603" y="6161088"/>
          <a:ext cx="15843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Picture" r:id="rId15" imgW="6324600" imgH="4477512" progId="Word.Picture.8">
                  <p:embed/>
                </p:oleObj>
              </mc:Choice>
              <mc:Fallback>
                <p:oleObj name="Picture" r:id="rId15" imgW="6324600" imgH="4477512" progId="Word.Picture.8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401" t="28061" r="20549" b="38754"/>
                      <a:stretch>
                        <a:fillRect/>
                      </a:stretch>
                    </p:blipFill>
                    <p:spPr bwMode="auto">
                      <a:xfrm>
                        <a:off x="7467603" y="6161088"/>
                        <a:ext cx="1584325" cy="62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tomorrows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623731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Investor Presentation 2015 </a:t>
            </a:r>
            <a:endParaRPr lang="da-DK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4" y="4339556"/>
            <a:ext cx="8867775" cy="16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1"/>
          <p:cNvSpPr txBox="1">
            <a:spLocks/>
          </p:cNvSpPr>
          <p:nvPr/>
        </p:nvSpPr>
        <p:spPr>
          <a:xfrm>
            <a:off x="683568" y="138291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DanDrit Biotech 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7" name="Subtitle 12"/>
          <p:cNvSpPr txBox="1">
            <a:spLocks/>
          </p:cNvSpPr>
          <p:nvPr/>
        </p:nvSpPr>
        <p:spPr>
          <a:xfrm>
            <a:off x="1403648" y="282852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Developing the World’s First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Colorectal Cancer Vaccine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332656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rgbClr val="000066"/>
                </a:solidFill>
                <a:latin typeface="Calibri" pitchFamily="34" charset="0"/>
                <a:ea typeface="+mj-ea"/>
                <a:cs typeface="Calibri" pitchFamily="34" charset="0"/>
              </a:rPr>
              <a:t>CONFIDENTIAL</a:t>
            </a:r>
            <a:endParaRPr lang="en-US" sz="3600" b="1" dirty="0">
              <a:solidFill>
                <a:srgbClr val="000066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179388" y="1268413"/>
            <a:ext cx="8856662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460" name="Rectangle 5" descr="20%"/>
          <p:cNvSpPr>
            <a:spLocks noChangeArrowheads="1"/>
          </p:cNvSpPr>
          <p:nvPr/>
        </p:nvSpPr>
        <p:spPr bwMode="auto">
          <a:xfrm>
            <a:off x="900113" y="1484314"/>
            <a:ext cx="7416800" cy="936575"/>
          </a:xfrm>
          <a:prstGeom prst="rect">
            <a:avLst/>
          </a:prstGeom>
          <a:pattFill prst="pct20">
            <a:fgClr>
              <a:srgbClr val="CCCCFF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Advanced Colorectal Cancer </a:t>
            </a:r>
            <a:endParaRPr lang="en-US" sz="1200" b="1" dirty="0">
              <a:solidFill>
                <a:schemeClr val="accent2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00063" y="2643189"/>
            <a:ext cx="8501062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339725"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20 </a:t>
            </a:r>
            <a:r>
              <a:rPr lang="en-GB" dirty="0">
                <a:latin typeface="+mn-lt"/>
              </a:rPr>
              <a:t>patients with advanced colorectal cancer </a:t>
            </a:r>
            <a:endParaRPr lang="en-GB" dirty="0" smtClean="0">
              <a:latin typeface="+mn-lt"/>
            </a:endParaRPr>
          </a:p>
          <a:p>
            <a:pPr marL="457200" indent="-339725"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1/20 </a:t>
            </a:r>
            <a:r>
              <a:rPr lang="en-GB" dirty="0">
                <a:latin typeface="+mn-lt"/>
              </a:rPr>
              <a:t>patient with partial response (</a:t>
            </a:r>
            <a:r>
              <a:rPr lang="en-GB" dirty="0" smtClean="0">
                <a:latin typeface="+mn-lt"/>
              </a:rPr>
              <a:t>PR)</a:t>
            </a:r>
          </a:p>
          <a:p>
            <a:pPr marL="457200" indent="-339725"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7/20 </a:t>
            </a:r>
            <a:r>
              <a:rPr lang="en-GB" dirty="0">
                <a:latin typeface="+mn-lt"/>
              </a:rPr>
              <a:t>patients with stable disease (</a:t>
            </a:r>
            <a:r>
              <a:rPr lang="en-GB" dirty="0" smtClean="0">
                <a:latin typeface="+mn-lt"/>
              </a:rPr>
              <a:t>SD)</a:t>
            </a:r>
          </a:p>
          <a:p>
            <a:pPr marL="457200" indent="-339725"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Overall </a:t>
            </a:r>
            <a:r>
              <a:rPr lang="en-GB" dirty="0">
                <a:latin typeface="+mn-lt"/>
              </a:rPr>
              <a:t>Clinical Benefit Rate (CBR) </a:t>
            </a:r>
            <a:r>
              <a:rPr lang="en-GB" dirty="0" smtClean="0">
                <a:latin typeface="+mn-lt"/>
              </a:rPr>
              <a:t>40%</a:t>
            </a:r>
          </a:p>
          <a:p>
            <a:pPr marL="457200" indent="-339725"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2 </a:t>
            </a:r>
            <a:r>
              <a:rPr lang="en-GB" dirty="0">
                <a:latin typeface="+mn-lt"/>
              </a:rPr>
              <a:t>patients still surviving after 40 </a:t>
            </a:r>
            <a:r>
              <a:rPr lang="en-GB" dirty="0" smtClean="0">
                <a:latin typeface="+mn-lt"/>
              </a:rPr>
              <a:t>months</a:t>
            </a:r>
          </a:p>
          <a:p>
            <a:pPr marL="457200" indent="-339725">
              <a:spcBef>
                <a:spcPct val="50000"/>
              </a:spcBef>
              <a:buClr>
                <a:srgbClr val="000066"/>
              </a:buClr>
              <a:buFont typeface="Arial" pitchFamily="34" charset="0"/>
              <a:buChar char="•"/>
            </a:pPr>
            <a:r>
              <a:rPr lang="en-GB" dirty="0" smtClean="0">
                <a:latin typeface="+mn-lt"/>
              </a:rPr>
              <a:t>Immune correlation: ELISPOT IFN </a:t>
            </a:r>
            <a:r>
              <a:rPr lang="el-GR" dirty="0" smtClean="0">
                <a:latin typeface="+mn-lt"/>
              </a:rPr>
              <a:t>γ</a:t>
            </a:r>
            <a:endParaRPr lang="en-GB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chemeClr val="accent2"/>
                </a:solidFill>
                <a:latin typeface="+mn-lt"/>
              </a:rPr>
              <a:t>Data published in:  Clinical Cancer Research, December 15, 2009</a:t>
            </a:r>
            <a:endParaRPr lang="en-GB" sz="2000" dirty="0" smtClean="0">
              <a:solidFill>
                <a:schemeClr val="accent2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chemeClr val="accent2"/>
                </a:solidFill>
                <a:latin typeface="+mn-lt"/>
              </a:rPr>
              <a:t>Approved </a:t>
            </a:r>
            <a:r>
              <a:rPr lang="en-GB" sz="2000" b="1" dirty="0">
                <a:solidFill>
                  <a:schemeClr val="accent2"/>
                </a:solidFill>
                <a:latin typeface="+mn-lt"/>
              </a:rPr>
              <a:t>and on-going compassionate use in Singapore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sz="3200" b="1" dirty="0" smtClean="0">
                <a:solidFill>
                  <a:srgbClr val="000066"/>
                </a:solidFill>
              </a:rPr>
              <a:t>Promising Phase II Data</a:t>
            </a:r>
            <a:endParaRPr lang="en-US" sz="3200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Page  </a:t>
            </a:r>
            <a:fld id="{72F9FEE6-2CAC-4C64-985D-A81DF7BFDF4D}" type="slidenum">
              <a:rPr lang="en-US" sz="1200" smtClean="0">
                <a:latin typeface="+mn-lt"/>
              </a:rPr>
              <a:pPr>
                <a:defRPr/>
              </a:pPr>
              <a:t>10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Line 2"/>
          <p:cNvSpPr>
            <a:spLocks noChangeShapeType="1"/>
          </p:cNvSpPr>
          <p:nvPr/>
        </p:nvSpPr>
        <p:spPr bwMode="auto">
          <a:xfrm>
            <a:off x="179388" y="1268413"/>
            <a:ext cx="8856662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 sz="2000" dirty="0">
              <a:latin typeface="Verdana" pitchFamily="34" charset="0"/>
            </a:endParaRP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sz="3200" b="1" dirty="0" smtClean="0">
                <a:solidFill>
                  <a:srgbClr val="000066"/>
                </a:solidFill>
              </a:rPr>
              <a:t>Colorectal Cancer Trial</a:t>
            </a:r>
            <a:endParaRPr lang="da-DK" sz="3200" b="1" dirty="0">
              <a:solidFill>
                <a:srgbClr val="000066"/>
              </a:solidFill>
              <a:sym typeface="Symbol" pitchFamily="18" charset="2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7200" y="1709960"/>
            <a:ext cx="4040188" cy="3951288"/>
          </a:xfrm>
        </p:spPr>
        <p:txBody>
          <a:bodyPr/>
          <a:lstStyle/>
          <a:p>
            <a:pPr marL="0" indent="0" algn="ctr">
              <a:buNone/>
            </a:pPr>
            <a:r>
              <a:rPr lang="en-SG" sz="2000" b="1" dirty="0" smtClean="0">
                <a:solidFill>
                  <a:srgbClr val="000066"/>
                </a:solidFill>
              </a:rPr>
              <a:t>     Meta-analysis of 32 global cancer vaccine clinical studies in advanced colorectal cancer</a:t>
            </a:r>
            <a:endParaRPr lang="en-US" sz="2000" b="1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en-SG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SG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CBR in </a:t>
            </a:r>
            <a:r>
              <a:rPr lang="en-SG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11.2%</a:t>
            </a:r>
            <a:r>
              <a:rPr lang="en-SG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patients</a:t>
            </a:r>
          </a:p>
          <a:p>
            <a:pPr>
              <a:buFont typeface="Wingdings" pitchFamily="2" charset="2"/>
              <a:buChar char="§"/>
            </a:pPr>
            <a:r>
              <a:rPr lang="en-SG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Overall response rate (CR and PR) of </a:t>
            </a:r>
            <a:r>
              <a:rPr lang="en-SG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0.9%</a:t>
            </a:r>
          </a:p>
          <a:p>
            <a:pPr>
              <a:buFont typeface="Wingdings" pitchFamily="2" charset="2"/>
              <a:buChar char="§"/>
            </a:pPr>
            <a:r>
              <a:rPr lang="en-SG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Defined clinical benefit rate (CR, PR, SD or mixed response) </a:t>
            </a:r>
            <a:r>
              <a:rPr lang="en-SG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17%</a:t>
            </a:r>
            <a:r>
              <a:rPr lang="en-SG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(12/70) of colorectal cancer patients who  received DC vaccines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28" y="1709960"/>
            <a:ext cx="4041775" cy="3951288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>
                <a:solidFill>
                  <a:srgbClr val="000066"/>
                </a:solidFill>
              </a:rPr>
              <a:t>MCV Phase </a:t>
            </a:r>
            <a:r>
              <a:rPr lang="en-US" sz="2000" b="1" dirty="0" err="1" smtClean="0">
                <a:solidFill>
                  <a:srgbClr val="000066"/>
                </a:solidFill>
              </a:rPr>
              <a:t>IIa</a:t>
            </a:r>
            <a:r>
              <a:rPr lang="en-US" sz="2000" b="1" dirty="0" smtClean="0">
                <a:solidFill>
                  <a:srgbClr val="000066"/>
                </a:solidFill>
              </a:rPr>
              <a:t> trial in advanced colorectal cancer</a:t>
            </a:r>
            <a:endParaRPr lang="en-SG" sz="2000" b="1" dirty="0" smtClean="0">
              <a:solidFill>
                <a:srgbClr val="000066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SG" sz="1800" dirty="0" smtClean="0"/>
          </a:p>
          <a:p>
            <a:pPr>
              <a:buFont typeface="Wingdings" pitchFamily="2" charset="2"/>
              <a:buChar char="§"/>
            </a:pPr>
            <a:endParaRPr lang="en-SG" sz="1800" dirty="0" smtClean="0"/>
          </a:p>
          <a:p>
            <a:pPr>
              <a:buFont typeface="Wingdings" pitchFamily="2" charset="2"/>
              <a:buChar char="§"/>
            </a:pPr>
            <a:r>
              <a:rPr lang="en-SG" sz="1800" dirty="0" smtClean="0"/>
              <a:t>CBR in </a:t>
            </a:r>
            <a:r>
              <a:rPr lang="en-SG" sz="1800" b="1" dirty="0" smtClean="0"/>
              <a:t>40%</a:t>
            </a:r>
            <a:r>
              <a:rPr lang="en-SG" sz="1800" dirty="0" smtClean="0"/>
              <a:t> of patients</a:t>
            </a:r>
          </a:p>
          <a:p>
            <a:pPr>
              <a:buFont typeface="Wingdings" pitchFamily="2" charset="2"/>
              <a:buChar char="§"/>
            </a:pPr>
            <a:r>
              <a:rPr lang="en-SG" sz="1800" dirty="0" smtClean="0"/>
              <a:t>Overall response rate </a:t>
            </a:r>
            <a:r>
              <a:rPr lang="en-SG" sz="1800" b="1" dirty="0" smtClean="0"/>
              <a:t>5%</a:t>
            </a:r>
          </a:p>
          <a:p>
            <a:pPr>
              <a:buNone/>
            </a:pPr>
            <a:r>
              <a:rPr lang="en-SG" sz="18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SG" sz="1800" dirty="0" smtClean="0"/>
              <a:t>Stable Disease </a:t>
            </a:r>
            <a:r>
              <a:rPr lang="en-SG" sz="1800" b="1" dirty="0" smtClean="0"/>
              <a:t>35%</a:t>
            </a:r>
            <a:endParaRPr lang="en-US" sz="1800" b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Page  </a:t>
            </a:r>
            <a:fld id="{72F9FEE6-2CAC-4C64-985D-A81DF7BFDF4D}" type="slidenum">
              <a:rPr lang="en-US" sz="1200" smtClean="0">
                <a:latin typeface="+mn-lt"/>
              </a:rPr>
              <a:pPr>
                <a:defRPr/>
              </a:pPr>
              <a:t>11</a:t>
            </a:fld>
            <a:endParaRPr lang="en-US" sz="1200" dirty="0">
              <a:latin typeface="+mn-lt"/>
            </a:endParaRPr>
          </a:p>
        </p:txBody>
      </p:sp>
      <p:sp>
        <p:nvSpPr>
          <p:cNvPr id="9" name="Tekstboks 36"/>
          <p:cNvSpPr txBox="1">
            <a:spLocks noChangeArrowheads="1"/>
          </p:cNvSpPr>
          <p:nvPr/>
        </p:nvSpPr>
        <p:spPr bwMode="auto">
          <a:xfrm>
            <a:off x="827584" y="5354632"/>
            <a:ext cx="3096344" cy="738664"/>
          </a:xfrm>
          <a:prstGeom prst="rect">
            <a:avLst/>
          </a:prstGeom>
          <a:noFill/>
          <a:ln w="9525">
            <a:solidFill>
              <a:srgbClr val="000066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000066"/>
                </a:solidFill>
                <a:latin typeface="Calibri" pitchFamily="34" charset="0"/>
              </a:rPr>
              <a:t>Clinical and Immunologic Responses to Active Specific Cancer Vaccines in Human Colorectal Cancer</a:t>
            </a:r>
          </a:p>
          <a:p>
            <a:r>
              <a:rPr lang="en-US" sz="1050" dirty="0" smtClean="0">
                <a:solidFill>
                  <a:srgbClr val="000066"/>
                </a:solidFill>
                <a:latin typeface="Calibri" pitchFamily="34" charset="0"/>
              </a:rPr>
              <a:t>Dirk </a:t>
            </a:r>
            <a:r>
              <a:rPr lang="en-US" sz="1050" dirty="0" err="1" smtClean="0">
                <a:solidFill>
                  <a:srgbClr val="000066"/>
                </a:solidFill>
                <a:latin typeface="Calibri" pitchFamily="34" charset="0"/>
              </a:rPr>
              <a:t>Nagorsen</a:t>
            </a:r>
            <a:r>
              <a:rPr lang="en-US" sz="1050" dirty="0" smtClean="0">
                <a:solidFill>
                  <a:srgbClr val="000066"/>
                </a:solidFill>
                <a:latin typeface="Calibri" pitchFamily="34" charset="0"/>
              </a:rPr>
              <a:t> and </a:t>
            </a:r>
            <a:r>
              <a:rPr lang="en-US" sz="1050" dirty="0" err="1" smtClean="0">
                <a:solidFill>
                  <a:srgbClr val="000066"/>
                </a:solidFill>
                <a:latin typeface="Calibri" pitchFamily="34" charset="0"/>
              </a:rPr>
              <a:t>Eckhard</a:t>
            </a:r>
            <a:r>
              <a:rPr lang="en-US" sz="1050" dirty="0" smtClean="0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en-US" sz="1050" dirty="0" err="1" smtClean="0">
                <a:solidFill>
                  <a:srgbClr val="000066"/>
                </a:solidFill>
                <a:latin typeface="Calibri" pitchFamily="34" charset="0"/>
              </a:rPr>
              <a:t>Thiel</a:t>
            </a:r>
            <a:endParaRPr lang="en-US" sz="1050" dirty="0" smtClean="0">
              <a:solidFill>
                <a:srgbClr val="000066"/>
              </a:solidFill>
              <a:latin typeface="Calibri" pitchFamily="34" charset="0"/>
            </a:endParaRPr>
          </a:p>
          <a:p>
            <a:r>
              <a:rPr lang="en-US" sz="1050" i="1" dirty="0" err="1" smtClean="0">
                <a:solidFill>
                  <a:srgbClr val="000066"/>
                </a:solidFill>
                <a:latin typeface="Calibri" pitchFamily="34" charset="0"/>
              </a:rPr>
              <a:t>Clin</a:t>
            </a:r>
            <a:r>
              <a:rPr lang="en-US" sz="1050" i="1" dirty="0" smtClean="0">
                <a:solidFill>
                  <a:srgbClr val="000066"/>
                </a:solidFill>
                <a:latin typeface="Calibri" pitchFamily="34" charset="0"/>
              </a:rPr>
              <a:t> Cancer Res 2006;12:3064-3069</a:t>
            </a:r>
            <a:endParaRPr lang="da-DK" sz="1050" i="1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1994918"/>
            <a:ext cx="7772400" cy="1362074"/>
          </a:xfrm>
        </p:spPr>
        <p:txBody>
          <a:bodyPr/>
          <a:lstStyle/>
          <a:p>
            <a:pPr lvl="1" algn="l"/>
            <a:r>
              <a:rPr lang="en-GB" b="1" dirty="0" smtClean="0">
                <a:solidFill>
                  <a:schemeClr val="accent2"/>
                </a:solidFill>
                <a:latin typeface="+mj-lt"/>
                <a:ea typeface="Verdana" pitchFamily="34" charset="0"/>
                <a:cs typeface="Verdana" pitchFamily="34" charset="0"/>
              </a:rPr>
              <a:t>State-of-the-Art Phase III in Advanced Colorectal Cancer</a:t>
            </a:r>
            <a:r>
              <a:rPr lang="en-GB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GB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GB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GB" dirty="0" smtClean="0"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GB" dirty="0" smtClean="0"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GB" dirty="0" smtClean="0">
                <a:latin typeface="+mj-lt"/>
                <a:ea typeface="Verdana" pitchFamily="34" charset="0"/>
                <a:cs typeface="Verdana" pitchFamily="34" charset="0"/>
              </a:rPr>
            </a:br>
            <a:endParaRPr lang="da-DK" dirty="0">
              <a:latin typeface="+mj-lt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012" y="5184576"/>
            <a:ext cx="923154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0066"/>
                </a:solidFill>
              </a:rPr>
              <a:t>Favorable Competitive Landscape</a:t>
            </a:r>
            <a:endParaRPr lang="da-DK" sz="3200" b="1" dirty="0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50813" y="1268760"/>
            <a:ext cx="8856662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571475"/>
              </p:ext>
            </p:extLst>
          </p:nvPr>
        </p:nvGraphicFramePr>
        <p:xfrm>
          <a:off x="179512" y="1557139"/>
          <a:ext cx="8712968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23628" y="1556795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 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GSK / </a:t>
            </a:r>
            <a:r>
              <a:rPr lang="en-US" sz="1200" b="1" dirty="0" err="1" smtClean="0">
                <a:solidFill>
                  <a:srgbClr val="FF0000"/>
                </a:solidFill>
                <a:latin typeface="+mn-lt"/>
              </a:rPr>
              <a:t>Agenus</a:t>
            </a:r>
            <a:endParaRPr lang="en-US" sz="1200" b="1" dirty="0" smtClean="0">
              <a:solidFill>
                <a:srgbClr val="FF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1200" b="1" dirty="0" err="1" smtClean="0">
                <a:solidFill>
                  <a:srgbClr val="FF0000"/>
                </a:solidFill>
                <a:latin typeface="+mn-lt"/>
              </a:rPr>
              <a:t>Tapimmune</a:t>
            </a:r>
            <a:endParaRPr lang="en-US" sz="1200" b="1" dirty="0" smtClean="0">
              <a:solidFill>
                <a:srgbClr val="FF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1200" b="1" dirty="0" err="1" smtClean="0">
                <a:solidFill>
                  <a:srgbClr val="FF0000"/>
                </a:solidFill>
                <a:latin typeface="+mn-lt"/>
              </a:rPr>
              <a:t>Newlink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 Genetics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1200" b="1" dirty="0" err="1" smtClean="0">
                <a:solidFill>
                  <a:srgbClr val="FF0000"/>
                </a:solidFill>
                <a:latin typeface="+mn-lt"/>
              </a:rPr>
              <a:t>NovaRx</a:t>
            </a:r>
            <a:endParaRPr lang="en-US" sz="1200" b="1" dirty="0" smtClean="0">
              <a:solidFill>
                <a:srgbClr val="FF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  DanDrit</a:t>
            </a:r>
            <a:endParaRPr lang="da-DK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40770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B050"/>
                </a:solidFill>
                <a:latin typeface="+mn-lt"/>
              </a:rPr>
              <a:t>  </a:t>
            </a:r>
            <a:r>
              <a:rPr lang="en-US" sz="1200" b="1" dirty="0" err="1" smtClean="0">
                <a:solidFill>
                  <a:srgbClr val="00B050"/>
                </a:solidFill>
                <a:latin typeface="+mn-lt"/>
              </a:rPr>
              <a:t>GlobeImmune</a:t>
            </a:r>
            <a:endParaRPr lang="en-US" sz="1200" b="1" dirty="0" smtClean="0">
              <a:solidFill>
                <a:srgbClr val="00B05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B050"/>
                </a:solidFill>
                <a:latin typeface="+mn-lt"/>
              </a:rPr>
              <a:t>  </a:t>
            </a:r>
            <a:r>
              <a:rPr lang="en-US" sz="1200" b="1" dirty="0" err="1" smtClean="0">
                <a:solidFill>
                  <a:srgbClr val="00B050"/>
                </a:solidFill>
                <a:latin typeface="+mn-lt"/>
              </a:rPr>
              <a:t>BioSante</a:t>
            </a:r>
            <a:endParaRPr lang="en-US" sz="1200" b="1" dirty="0" smtClean="0">
              <a:solidFill>
                <a:srgbClr val="00B05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B050"/>
                </a:solidFill>
                <a:latin typeface="+mn-lt"/>
              </a:rPr>
              <a:t>  </a:t>
            </a:r>
            <a:r>
              <a:rPr lang="en-US" sz="1200" b="1" dirty="0" err="1" smtClean="0">
                <a:solidFill>
                  <a:srgbClr val="00B050"/>
                </a:solidFill>
                <a:latin typeface="+mn-lt"/>
              </a:rPr>
              <a:t>Newlink</a:t>
            </a:r>
            <a:r>
              <a:rPr lang="en-US" sz="1200" b="1" dirty="0" smtClean="0">
                <a:solidFill>
                  <a:srgbClr val="00B050"/>
                </a:solidFill>
                <a:latin typeface="+mn-lt"/>
              </a:rPr>
              <a:t> Genetics</a:t>
            </a:r>
            <a:endParaRPr lang="da-DK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314096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C000"/>
                </a:solidFill>
                <a:latin typeface="+mn-lt"/>
              </a:rPr>
              <a:t>  </a:t>
            </a:r>
            <a:r>
              <a:rPr lang="en-US" sz="1200" b="1" dirty="0" err="1" smtClean="0">
                <a:solidFill>
                  <a:srgbClr val="FFC000"/>
                </a:solidFill>
                <a:latin typeface="+mn-lt"/>
              </a:rPr>
              <a:t>Dendreon</a:t>
            </a:r>
            <a:endParaRPr lang="en-US" sz="1200" b="1" dirty="0" smtClean="0">
              <a:solidFill>
                <a:srgbClr val="FFC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C000"/>
                </a:solidFill>
                <a:latin typeface="+mn-lt"/>
              </a:rPr>
              <a:t>  Bavarian Nordic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C000"/>
                </a:solidFill>
                <a:latin typeface="+mn-lt"/>
              </a:rPr>
              <a:t>  </a:t>
            </a:r>
            <a:r>
              <a:rPr lang="en-US" sz="1200" b="1" dirty="0" err="1" smtClean="0">
                <a:solidFill>
                  <a:srgbClr val="FFC000"/>
                </a:solidFill>
                <a:latin typeface="+mn-lt"/>
              </a:rPr>
              <a:t>Tapimmune</a:t>
            </a:r>
            <a:endParaRPr lang="en-US" sz="1200" b="1" dirty="0" smtClean="0">
              <a:solidFill>
                <a:srgbClr val="FFC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C000"/>
                </a:solidFill>
                <a:latin typeface="+mn-lt"/>
              </a:rPr>
              <a:t>  </a:t>
            </a:r>
            <a:r>
              <a:rPr lang="en-US" sz="1200" b="1" dirty="0" err="1" smtClean="0">
                <a:solidFill>
                  <a:srgbClr val="FFC000"/>
                </a:solidFill>
                <a:latin typeface="+mn-lt"/>
              </a:rPr>
              <a:t>Agenus</a:t>
            </a:r>
            <a:endParaRPr lang="en-US" sz="1200" b="1" dirty="0" smtClean="0">
              <a:solidFill>
                <a:srgbClr val="FFC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C000"/>
                </a:solidFill>
                <a:latin typeface="+mn-lt"/>
              </a:rPr>
              <a:t>  Northwest Bio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C000"/>
                </a:solidFill>
                <a:latin typeface="+mn-lt"/>
              </a:rPr>
              <a:t>  Oxford </a:t>
            </a:r>
            <a:r>
              <a:rPr lang="en-US" sz="1200" b="1" dirty="0" err="1" smtClean="0">
                <a:solidFill>
                  <a:srgbClr val="FFC000"/>
                </a:solidFill>
                <a:latin typeface="+mn-lt"/>
              </a:rPr>
              <a:t>Biomedica</a:t>
            </a:r>
            <a:endParaRPr lang="da-DK" sz="12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24128" y="4326195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>
                <a:latin typeface="+mn-lt"/>
              </a:rPr>
              <a:t>  </a:t>
            </a:r>
            <a:r>
              <a:rPr lang="en-US" sz="1200" b="1" dirty="0" err="1" smtClean="0">
                <a:latin typeface="+mn-lt"/>
              </a:rPr>
              <a:t>Biovest</a:t>
            </a:r>
            <a:endParaRPr lang="en-US" sz="1200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latin typeface="+mn-lt"/>
              </a:rPr>
              <a:t>  </a:t>
            </a:r>
            <a:r>
              <a:rPr lang="en-US" sz="1200" b="1" dirty="0" err="1" smtClean="0">
                <a:latin typeface="+mn-lt"/>
              </a:rPr>
              <a:t>Biovex</a:t>
            </a:r>
            <a:endParaRPr lang="en-US" sz="1200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latin typeface="+mn-lt"/>
              </a:rPr>
              <a:t>  </a:t>
            </a:r>
            <a:r>
              <a:rPr lang="en-US" sz="1200" b="1" dirty="0" err="1" smtClean="0">
                <a:latin typeface="+mn-lt"/>
              </a:rPr>
              <a:t>Immunovative</a:t>
            </a:r>
            <a:endParaRPr lang="en-US" sz="1200" b="1" dirty="0" smtClean="0">
              <a:latin typeface="+mn-lt"/>
            </a:endParaRPr>
          </a:p>
          <a:p>
            <a:endParaRPr lang="da-DK" sz="12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443711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  <a:latin typeface="+mn-lt"/>
              </a:rPr>
              <a:t>Avax</a:t>
            </a:r>
            <a:endParaRPr lang="en-US" sz="1200" b="1" dirty="0" smtClean="0">
              <a:solidFill>
                <a:srgbClr val="00B05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B050"/>
                </a:solidFill>
                <a:latin typeface="+mn-lt"/>
              </a:rPr>
              <a:t> GSK</a:t>
            </a:r>
            <a:endParaRPr lang="da-DK" sz="1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2360" y="440749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+mn-lt"/>
              </a:rPr>
              <a:t>PrimaBioMed</a:t>
            </a:r>
            <a:endParaRPr lang="en-US" sz="1200" b="1" dirty="0" smtClean="0">
              <a:solidFill>
                <a:srgbClr val="7030A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1200" b="1" dirty="0" err="1" smtClean="0">
                <a:solidFill>
                  <a:srgbClr val="7030A0"/>
                </a:solidFill>
                <a:latin typeface="+mn-lt"/>
              </a:rPr>
              <a:t>Avax</a:t>
            </a:r>
            <a:endParaRPr lang="da-DK" sz="1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3768" y="3544327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en-US" sz="1200" b="1" dirty="0" smtClean="0">
                <a:latin typeface="+mn-lt"/>
              </a:rPr>
              <a:t>  </a:t>
            </a: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Galena </a:t>
            </a:r>
            <a:r>
              <a:rPr lang="en-US" sz="1200" b="1" dirty="0" err="1" smtClean="0">
                <a:solidFill>
                  <a:srgbClr val="FF0000"/>
                </a:solidFill>
                <a:latin typeface="+mn-lt"/>
              </a:rPr>
              <a:t>Biopharma</a:t>
            </a:r>
            <a:endParaRPr lang="en-US" sz="1200" b="1" dirty="0" smtClean="0">
              <a:solidFill>
                <a:srgbClr val="FF000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  Antigen Express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  <a:latin typeface="+mn-lt"/>
              </a:rPr>
              <a:t>  </a:t>
            </a:r>
            <a:r>
              <a:rPr lang="en-US" sz="1200" b="1" dirty="0" err="1" smtClean="0">
                <a:solidFill>
                  <a:srgbClr val="FF0000"/>
                </a:solidFill>
                <a:latin typeface="+mn-lt"/>
              </a:rPr>
              <a:t>Provectus</a:t>
            </a:r>
            <a:endParaRPr lang="da-DK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5847655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n-lt"/>
              </a:rPr>
              <a:t>Top Killer Cancers</a:t>
            </a:r>
            <a:endParaRPr lang="da-DK" sz="24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3648" y="274201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0066"/>
                </a:solidFill>
                <a:latin typeface="+mn-lt"/>
              </a:rPr>
              <a:t>  </a:t>
            </a:r>
            <a:r>
              <a:rPr lang="en-US" sz="1200" b="1" dirty="0" err="1" smtClean="0">
                <a:solidFill>
                  <a:srgbClr val="000066"/>
                </a:solidFill>
                <a:latin typeface="+mn-lt"/>
              </a:rPr>
              <a:t>DanDrit</a:t>
            </a:r>
            <a:endParaRPr lang="en-US" sz="1200" b="1" dirty="0" smtClean="0">
              <a:solidFill>
                <a:srgbClr val="000066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0066"/>
                </a:solidFill>
                <a:latin typeface="+mn-lt"/>
              </a:rPr>
              <a:t>  </a:t>
            </a:r>
            <a:r>
              <a:rPr lang="en-US" sz="1200" b="1" dirty="0" err="1" smtClean="0">
                <a:solidFill>
                  <a:srgbClr val="000066"/>
                </a:solidFill>
                <a:latin typeface="+mn-lt"/>
              </a:rPr>
              <a:t>Vaccinogen</a:t>
            </a:r>
            <a:endParaRPr lang="en-US" sz="1200" b="1" dirty="0" smtClean="0">
              <a:solidFill>
                <a:srgbClr val="000066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0066"/>
                </a:solidFill>
                <a:latin typeface="+mn-lt"/>
              </a:rPr>
              <a:t>  </a:t>
            </a:r>
            <a:r>
              <a:rPr lang="en-US" sz="1200" b="1" dirty="0" err="1" smtClean="0">
                <a:solidFill>
                  <a:srgbClr val="000066"/>
                </a:solidFill>
                <a:latin typeface="+mn-lt"/>
              </a:rPr>
              <a:t>Immatics</a:t>
            </a:r>
            <a:endParaRPr lang="en-US" sz="1200" b="1" dirty="0" smtClean="0">
              <a:solidFill>
                <a:srgbClr val="000066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0066"/>
                </a:solidFill>
                <a:latin typeface="+mn-lt"/>
              </a:rPr>
              <a:t>  Bavarian Nordic</a:t>
            </a:r>
            <a:endParaRPr lang="da-DK" sz="1200" b="1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1157283" y="36043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Number of Deaths by Cancer </a:t>
            </a:r>
            <a:endParaRPr lang="en-US" dirty="0">
              <a:latin typeface="+mn-lt"/>
            </a:endParaRPr>
          </a:p>
        </p:txBody>
      </p:sp>
      <p:sp>
        <p:nvSpPr>
          <p:cNvPr id="2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Page  </a:t>
            </a:r>
            <a:fld id="{72F9FEE6-2CAC-4C64-985D-A81DF7BFDF4D}" type="slidenum">
              <a:rPr lang="en-US" sz="1200" smtClean="0">
                <a:latin typeface="+mn-lt"/>
              </a:rPr>
              <a:pPr>
                <a:defRPr/>
              </a:pPr>
              <a:t>13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0066"/>
                </a:solidFill>
              </a:rPr>
              <a:t>ACTIVED: Phase III Clinical Trial Advanced CRC</a:t>
            </a:r>
            <a:endParaRPr lang="da-DK" sz="3200" b="1" dirty="0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179388" y="1268413"/>
            <a:ext cx="8856662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85794" y="3933056"/>
          <a:ext cx="7646640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</a:tblGrid>
              <a:tr h="432048">
                <a:tc>
                  <a:txBody>
                    <a:bodyPr/>
                    <a:lstStyle/>
                    <a:p>
                      <a:endParaRPr lang="da-DK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14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15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16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17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18</a:t>
                      </a:r>
                      <a:endParaRPr lang="da-DK" sz="1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 flipH="1">
            <a:off x="899592" y="3212976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15816" y="3573016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843808" y="3212976"/>
            <a:ext cx="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91836" y="3573016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67856" y="3573016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443876" y="3573016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19896" y="3573016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795916" y="3573016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971936" y="3573016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47956" y="3573016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323976" y="3573016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499992" y="3573016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148064" y="3573016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588224" y="3573016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68144" y="3573016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380312" y="3573016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028384" y="3573016"/>
            <a:ext cx="0" cy="28803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843808" y="3152002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+mn-lt"/>
              </a:rPr>
              <a:t>10   VACCINES bi-weekly</a:t>
            </a:r>
            <a:endParaRPr lang="da-DK" sz="12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140971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+mn-lt"/>
              </a:rPr>
              <a:t>5 VACCINES bi-monthly</a:t>
            </a:r>
            <a:endParaRPr lang="da-DK" sz="12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2935978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Randomization</a:t>
            </a:r>
            <a:endParaRPr lang="da-DK" sz="1200" b="1" dirty="0">
              <a:latin typeface="+mn-lt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899592" y="3429000"/>
            <a:ext cx="1944216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1520" y="293597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Surgery</a:t>
            </a:r>
            <a:endParaRPr lang="da-DK" sz="12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259632" y="3140971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FOLFOX</a:t>
            </a:r>
            <a:endParaRPr lang="da-DK" sz="1200" b="1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64288" y="4479506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Disease Free Survival </a:t>
            </a:r>
          </a:p>
          <a:p>
            <a:r>
              <a:rPr lang="en-US" sz="1200" b="1" dirty="0" smtClean="0"/>
              <a:t>at 18 months</a:t>
            </a:r>
            <a:endParaRPr lang="da-DK" sz="1200" dirty="0"/>
          </a:p>
        </p:txBody>
      </p:sp>
      <p:sp>
        <p:nvSpPr>
          <p:cNvPr id="42" name="Rectangle 41"/>
          <p:cNvSpPr/>
          <p:nvPr/>
        </p:nvSpPr>
        <p:spPr>
          <a:xfrm>
            <a:off x="2843808" y="4725147"/>
            <a:ext cx="3508396" cy="27699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da-DK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Blood samples taken for vaccine production (250ml)</a:t>
            </a:r>
            <a:endParaRPr lang="en-US" sz="12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cxnSp>
        <p:nvCxnSpPr>
          <p:cNvPr id="43" name="Lige pilforbindelse 28"/>
          <p:cNvCxnSpPr/>
          <p:nvPr/>
        </p:nvCxnSpPr>
        <p:spPr bwMode="auto">
          <a:xfrm flipV="1">
            <a:off x="2771803" y="4365106"/>
            <a:ext cx="1" cy="36003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pilforbindelse 28"/>
          <p:cNvCxnSpPr/>
          <p:nvPr/>
        </p:nvCxnSpPr>
        <p:spPr bwMode="auto">
          <a:xfrm flipV="1">
            <a:off x="3635899" y="4365106"/>
            <a:ext cx="1" cy="36003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pilforbindelse 28"/>
          <p:cNvCxnSpPr/>
          <p:nvPr/>
        </p:nvCxnSpPr>
        <p:spPr bwMode="auto">
          <a:xfrm flipV="1">
            <a:off x="4788027" y="4365106"/>
            <a:ext cx="1" cy="360038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Venstre klammeparentes 36"/>
          <p:cNvSpPr/>
          <p:nvPr/>
        </p:nvSpPr>
        <p:spPr bwMode="auto">
          <a:xfrm rot="5400000">
            <a:off x="6446940" y="1914106"/>
            <a:ext cx="282575" cy="3168351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Venstre klammeparentes 36"/>
          <p:cNvSpPr/>
          <p:nvPr/>
        </p:nvSpPr>
        <p:spPr bwMode="auto">
          <a:xfrm rot="5400000">
            <a:off x="3599893" y="2600908"/>
            <a:ext cx="288032" cy="180020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11560" y="4005064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latin typeface="+mn-lt"/>
              </a:rPr>
              <a:t>Months</a:t>
            </a:r>
            <a:endParaRPr lang="da-DK" sz="1050" i="1" dirty="0">
              <a:latin typeface="+mn-lt"/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47198"/>
              </p:ext>
            </p:extLst>
          </p:nvPr>
        </p:nvGraphicFramePr>
        <p:xfrm>
          <a:off x="827584" y="5013176"/>
          <a:ext cx="7615685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287655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  <a:gridCol w="318610"/>
              </a:tblGrid>
              <a:tr h="432048">
                <a:tc>
                  <a:txBody>
                    <a:bodyPr/>
                    <a:lstStyle/>
                    <a:p>
                      <a:endParaRPr lang="da-DK" sz="1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9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4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7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9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11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12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14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15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16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17</a:t>
                      </a:r>
                      <a:endParaRPr lang="da-DK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18</a:t>
                      </a:r>
                      <a:endParaRPr lang="da-DK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899592" y="1556794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Advanced colorectal cancer patients after surgical resection and chemotherapy. No Evidence </a:t>
            </a:r>
            <a:r>
              <a:rPr lang="en-US">
                <a:latin typeface="+mn-lt"/>
              </a:rPr>
              <a:t>of </a:t>
            </a:r>
            <a:r>
              <a:rPr lang="en-US" smtClean="0">
                <a:latin typeface="+mn-lt"/>
              </a:rPr>
              <a:t>Disease.</a:t>
            </a:r>
            <a:endParaRPr lang="da-DK" dirty="0">
              <a:latin typeface="+mn-lt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2339752" y="4437112"/>
            <a:ext cx="360040" cy="28803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339752" y="4725145"/>
            <a:ext cx="360040" cy="28803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71600" y="456138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174 patients</a:t>
            </a:r>
            <a:endParaRPr lang="da-DK" sz="1400" dirty="0"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11760" y="4149081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87</a:t>
            </a:r>
            <a:endParaRPr lang="da-DK" sz="1400" dirty="0"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11760" y="501317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87</a:t>
            </a:r>
            <a:endParaRPr lang="da-DK" sz="1400" dirty="0">
              <a:latin typeface="+mn-lt"/>
            </a:endParaRPr>
          </a:p>
        </p:txBody>
      </p:sp>
      <p:sp>
        <p:nvSpPr>
          <p:cNvPr id="81" name="Down Arrow Callout 80"/>
          <p:cNvSpPr/>
          <p:nvPr/>
        </p:nvSpPr>
        <p:spPr>
          <a:xfrm>
            <a:off x="7740352" y="2708921"/>
            <a:ext cx="1296144" cy="576064"/>
          </a:xfrm>
          <a:prstGeom prst="downArrowCallout">
            <a:avLst>
              <a:gd name="adj1" fmla="val 50000"/>
              <a:gd name="adj2" fmla="val 25000"/>
              <a:gd name="adj3" fmla="val 25000"/>
              <a:gd name="adj4" fmla="val 64977"/>
            </a:avLst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Futility Analysis</a:t>
            </a:r>
            <a:endParaRPr lang="da-DK" sz="12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251520" y="5528230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Randomized Seamless </a:t>
            </a:r>
            <a:r>
              <a:rPr lang="en-US" b="1" dirty="0">
                <a:solidFill>
                  <a:schemeClr val="accent2"/>
                </a:solidFill>
              </a:rPr>
              <a:t>Adaptive Phase </a:t>
            </a:r>
            <a:r>
              <a:rPr lang="en-US" b="1" dirty="0" smtClean="0">
                <a:solidFill>
                  <a:schemeClr val="accent2"/>
                </a:solidFill>
              </a:rPr>
              <a:t>III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Multicenter Italy with GISCAD</a:t>
            </a:r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chemeClr val="accent2"/>
                </a:solidFill>
              </a:rPr>
              <a:t>PI: Pr. A. </a:t>
            </a:r>
            <a:r>
              <a:rPr lang="en-US" b="1" dirty="0" smtClean="0">
                <a:solidFill>
                  <a:schemeClr val="accent2"/>
                </a:solidFill>
              </a:rPr>
              <a:t>Sobrero</a:t>
            </a:r>
          </a:p>
          <a:p>
            <a:r>
              <a:rPr lang="en-US" b="1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Chair IDMC: Pr. Axel  </a:t>
            </a:r>
            <a:r>
              <a:rPr lang="en-US" b="1" dirty="0" err="1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Grothey</a:t>
            </a:r>
            <a:r>
              <a:rPr lang="en-US" b="1" dirty="0" smtClean="0">
                <a:solidFill>
                  <a:schemeClr val="accent2"/>
                </a:solidFill>
                <a:latin typeface="+mn-lt"/>
                <a:cs typeface="Calibri" pitchFamily="34" charset="0"/>
              </a:rPr>
              <a:t> (Mayo Clinic)</a:t>
            </a:r>
            <a:endParaRPr lang="da-DK" b="1" dirty="0">
              <a:solidFill>
                <a:schemeClr val="accent2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84" name="Footer Placeholder 7"/>
          <p:cNvSpPr txBox="1">
            <a:spLocks/>
          </p:cNvSpPr>
          <p:nvPr/>
        </p:nvSpPr>
        <p:spPr bwMode="auto">
          <a:xfrm>
            <a:off x="3276600" y="63976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 </a:t>
            </a:r>
            <a:fld id="{72F9FEE6-2CAC-4C64-985D-A81DF7BFDF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38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1850902"/>
            <a:ext cx="7772400" cy="1362074"/>
          </a:xfrm>
        </p:spPr>
        <p:txBody>
          <a:bodyPr/>
          <a:lstStyle/>
          <a:p>
            <a:pPr lvl="1" algn="l"/>
            <a:r>
              <a:rPr lang="en-GB" b="1" dirty="0" smtClean="0">
                <a:solidFill>
                  <a:schemeClr val="accent2"/>
                </a:solidFill>
                <a:latin typeface="+mn-lt"/>
                <a:ea typeface="Verdana" pitchFamily="34" charset="0"/>
                <a:cs typeface="Verdana" pitchFamily="34" charset="0"/>
              </a:rPr>
              <a:t>Colorectal Cancer Vaccine: Significant Market Opportunity</a:t>
            </a:r>
            <a:r>
              <a:rPr lang="en-GB" b="1" dirty="0" smtClean="0"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n-GB" b="1" dirty="0" smtClean="0"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n-GB" b="1" dirty="0" smtClean="0"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n-GB" b="1" dirty="0" smtClean="0"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n-GB" b="1" dirty="0" smtClean="0"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n-GB" b="1" dirty="0" smtClean="0">
                <a:latin typeface="+mn-lt"/>
                <a:ea typeface="Verdana" pitchFamily="34" charset="0"/>
                <a:cs typeface="Verdana" pitchFamily="34" charset="0"/>
              </a:rPr>
            </a:br>
            <a:endParaRPr lang="da-DK" b="1" dirty="0">
              <a:latin typeface="+mn-lt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1" y="5180410"/>
            <a:ext cx="9212410" cy="170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accent6"/>
                </a:solidFill>
                <a:ea typeface="Verdana" pitchFamily="34" charset="0"/>
                <a:cs typeface="Verdana" pitchFamily="34" charset="0"/>
              </a:rPr>
              <a:t>CRC Peak Opportunity MCV: US$4.6B</a:t>
            </a:r>
            <a:endParaRPr lang="da-DK" sz="3200" b="1" dirty="0">
              <a:solidFill>
                <a:schemeClr val="accent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179388" y="1268413"/>
            <a:ext cx="8856662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 sz="16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95737" y="1517196"/>
            <a:ext cx="3606699" cy="353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USA: 1.100.000 CRC Prevalence</a:t>
            </a:r>
            <a:endParaRPr lang="da-DK" sz="1400" dirty="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64089" y="2132856"/>
            <a:ext cx="1664630" cy="41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Stage III (28%): 308.000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619673" y="2093261"/>
            <a:ext cx="1664630" cy="41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Stage IV (20%): 220.000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9553" y="2885349"/>
            <a:ext cx="1664630" cy="41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Resectable</a:t>
            </a:r>
            <a:r>
              <a:rPr lang="en-US" sz="1400" dirty="0" smtClean="0">
                <a:solidFill>
                  <a:schemeClr val="tx1"/>
                </a:solidFill>
              </a:rPr>
              <a:t> (30%): 66.000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9553" y="3573016"/>
            <a:ext cx="1664630" cy="41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Mage A + (50%): 33.000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7579" y="4941168"/>
            <a:ext cx="6547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+mn-lt"/>
              </a:rPr>
              <a:t>If  Cost of Therapy  US$ 35,000 (</a:t>
            </a:r>
            <a:r>
              <a:rPr lang="en-US" sz="1400" b="1" dirty="0" err="1" smtClean="0">
                <a:latin typeface="+mn-lt"/>
              </a:rPr>
              <a:t>Provenge</a:t>
            </a:r>
            <a:r>
              <a:rPr lang="en-US" sz="1400" b="1" dirty="0" smtClean="0">
                <a:latin typeface="+mn-lt"/>
              </a:rPr>
              <a:t>™ $93,000; </a:t>
            </a:r>
            <a:r>
              <a:rPr lang="en-US" sz="1400" b="1" dirty="0" err="1" smtClean="0">
                <a:latin typeface="+mn-lt"/>
              </a:rPr>
              <a:t>Zytiga</a:t>
            </a:r>
            <a:r>
              <a:rPr lang="en-US" sz="1400" b="1" smtClean="0">
                <a:latin typeface="+mn-lt"/>
              </a:rPr>
              <a:t>™ </a:t>
            </a:r>
            <a:r>
              <a:rPr lang="en-US" sz="1400" b="1" dirty="0" smtClean="0">
                <a:latin typeface="+mn-lt"/>
              </a:rPr>
              <a:t>$40,000)</a:t>
            </a:r>
            <a:endParaRPr lang="da-DK" sz="1400" b="1" dirty="0">
              <a:latin typeface="+mn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9553" y="4293096"/>
            <a:ext cx="1664630" cy="41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Penetration Rate(30%): 9.900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15817" y="2885349"/>
            <a:ext cx="1664630" cy="41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Non </a:t>
            </a:r>
            <a:r>
              <a:rPr lang="en-US" sz="1400" dirty="0" err="1" smtClean="0">
                <a:solidFill>
                  <a:schemeClr val="tx1"/>
                </a:solidFill>
              </a:rPr>
              <a:t>resectable</a:t>
            </a:r>
            <a:r>
              <a:rPr lang="en-US" sz="1400" dirty="0" smtClean="0">
                <a:solidFill>
                  <a:schemeClr val="tx1"/>
                </a:solidFill>
              </a:rPr>
              <a:t> (70%): 154.000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15817" y="3573016"/>
            <a:ext cx="1664630" cy="41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Mage A + (50%): 77.000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15817" y="4293096"/>
            <a:ext cx="1664630" cy="41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Penetration Rate(15%): 11.550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4237" y="5373216"/>
            <a:ext cx="1220729" cy="3276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US$ 346M</a:t>
            </a:r>
            <a:endParaRPr lang="da-DK" sz="1400" dirty="0"/>
          </a:p>
        </p:txBody>
      </p:sp>
      <p:sp>
        <p:nvSpPr>
          <p:cNvPr id="20" name="Rounded Rectangle 19"/>
          <p:cNvSpPr/>
          <p:nvPr/>
        </p:nvSpPr>
        <p:spPr>
          <a:xfrm>
            <a:off x="2779789" y="5373216"/>
            <a:ext cx="1270057" cy="3276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US$ 404M</a:t>
            </a:r>
            <a:endParaRPr lang="da-DK" sz="1400" dirty="0"/>
          </a:p>
        </p:txBody>
      </p:sp>
      <p:sp>
        <p:nvSpPr>
          <p:cNvPr id="21" name="Rounded Rectangle 20"/>
          <p:cNvSpPr/>
          <p:nvPr/>
        </p:nvSpPr>
        <p:spPr>
          <a:xfrm>
            <a:off x="5364089" y="3573016"/>
            <a:ext cx="1664630" cy="41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Mage A + (50%): 154.000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64089" y="4293096"/>
            <a:ext cx="1664630" cy="412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Penetration Rate(15%): 23.100</a:t>
            </a:r>
            <a:endParaRPr lang="da-DK" sz="14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951015" y="5373216"/>
            <a:ext cx="1269816" cy="3276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US$ 808M</a:t>
            </a:r>
            <a:endParaRPr lang="da-DK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148064" y="1949245"/>
            <a:ext cx="216024" cy="1116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347864" y="1988840"/>
            <a:ext cx="144016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987824" y="2564904"/>
            <a:ext cx="238471" cy="2092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763688" y="2564904"/>
            <a:ext cx="21602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2" idx="2"/>
            <a:endCxn id="13" idx="0"/>
          </p:cNvCxnSpPr>
          <p:nvPr/>
        </p:nvCxnSpPr>
        <p:spPr>
          <a:xfrm>
            <a:off x="1371868" y="3298037"/>
            <a:ext cx="0" cy="2749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6" idx="2"/>
            <a:endCxn id="17" idx="0"/>
          </p:cNvCxnSpPr>
          <p:nvPr/>
        </p:nvCxnSpPr>
        <p:spPr>
          <a:xfrm>
            <a:off x="3748132" y="3298037"/>
            <a:ext cx="0" cy="2749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0" idx="2"/>
            <a:endCxn id="21" idx="0"/>
          </p:cNvCxnSpPr>
          <p:nvPr/>
        </p:nvCxnSpPr>
        <p:spPr>
          <a:xfrm>
            <a:off x="6196404" y="2545544"/>
            <a:ext cx="0" cy="10274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3" idx="2"/>
            <a:endCxn id="15" idx="0"/>
          </p:cNvCxnSpPr>
          <p:nvPr/>
        </p:nvCxnSpPr>
        <p:spPr>
          <a:xfrm>
            <a:off x="1371868" y="3985704"/>
            <a:ext cx="0" cy="307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7" idx="2"/>
            <a:endCxn id="18" idx="0"/>
          </p:cNvCxnSpPr>
          <p:nvPr/>
        </p:nvCxnSpPr>
        <p:spPr>
          <a:xfrm>
            <a:off x="3748132" y="3985704"/>
            <a:ext cx="0" cy="307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1" idx="2"/>
            <a:endCxn id="22" idx="0"/>
          </p:cNvCxnSpPr>
          <p:nvPr/>
        </p:nvCxnSpPr>
        <p:spPr>
          <a:xfrm>
            <a:off x="6196404" y="3985704"/>
            <a:ext cx="0" cy="3073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7020272" y="1517196"/>
            <a:ext cx="1359057" cy="353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ysClr val="windowText" lastClr="000000"/>
                </a:solidFill>
              </a:rPr>
              <a:t>EU: 2.200.000 CRC Prevalence</a:t>
            </a:r>
            <a:endParaRPr lang="da-DK" sz="1400" dirty="0">
              <a:solidFill>
                <a:sysClr val="windowText" lastClr="000000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164288" y="5373216"/>
            <a:ext cx="1152128" cy="3276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US$ 3.116M</a:t>
            </a:r>
            <a:endParaRPr lang="da-DK" sz="1400" dirty="0"/>
          </a:p>
        </p:txBody>
      </p:sp>
      <p:sp>
        <p:nvSpPr>
          <p:cNvPr id="54" name="Right Arrow 53"/>
          <p:cNvSpPr/>
          <p:nvPr/>
        </p:nvSpPr>
        <p:spPr>
          <a:xfrm>
            <a:off x="2191902" y="5445223"/>
            <a:ext cx="277438" cy="245720"/>
          </a:xfrm>
          <a:prstGeom prst="rightArrow">
            <a:avLst>
              <a:gd name="adj1" fmla="val 50000"/>
              <a:gd name="adj2" fmla="val 972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/>
          </a:p>
        </p:txBody>
      </p:sp>
      <p:sp>
        <p:nvSpPr>
          <p:cNvPr id="55" name="Right Arrow 54"/>
          <p:cNvSpPr/>
          <p:nvPr/>
        </p:nvSpPr>
        <p:spPr>
          <a:xfrm>
            <a:off x="4349231" y="5445223"/>
            <a:ext cx="277438" cy="245720"/>
          </a:xfrm>
          <a:prstGeom prst="rightArrow">
            <a:avLst>
              <a:gd name="adj1" fmla="val 50000"/>
              <a:gd name="adj2" fmla="val 972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/>
          </a:p>
        </p:txBody>
      </p:sp>
      <p:sp>
        <p:nvSpPr>
          <p:cNvPr id="56" name="Right Arrow 55"/>
          <p:cNvSpPr/>
          <p:nvPr/>
        </p:nvSpPr>
        <p:spPr>
          <a:xfrm>
            <a:off x="6516216" y="5445223"/>
            <a:ext cx="277438" cy="245720"/>
          </a:xfrm>
          <a:prstGeom prst="rightArrow">
            <a:avLst>
              <a:gd name="adj1" fmla="val 50000"/>
              <a:gd name="adj2" fmla="val 972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/>
          </a:p>
        </p:txBody>
      </p:sp>
      <p:cxnSp>
        <p:nvCxnSpPr>
          <p:cNvPr id="58" name="Straight Arrow Connector 57"/>
          <p:cNvCxnSpPr>
            <a:stCxn id="52" idx="2"/>
            <a:endCxn id="53" idx="0"/>
          </p:cNvCxnSpPr>
          <p:nvPr/>
        </p:nvCxnSpPr>
        <p:spPr>
          <a:xfrm>
            <a:off x="7699801" y="1870929"/>
            <a:ext cx="40551" cy="3502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2771799" y="5877272"/>
            <a:ext cx="1270057" cy="3276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US$ 750M</a:t>
            </a:r>
            <a:endParaRPr lang="da-DK" sz="1400" dirty="0"/>
          </a:p>
        </p:txBody>
      </p:sp>
      <p:sp>
        <p:nvSpPr>
          <p:cNvPr id="60" name="Rounded Rectangle 59"/>
          <p:cNvSpPr/>
          <p:nvPr/>
        </p:nvSpPr>
        <p:spPr>
          <a:xfrm>
            <a:off x="4942709" y="5877272"/>
            <a:ext cx="1269816" cy="3276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US$ 1.558M</a:t>
            </a:r>
            <a:endParaRPr lang="da-DK" sz="1400" dirty="0"/>
          </a:p>
        </p:txBody>
      </p:sp>
      <p:sp>
        <p:nvSpPr>
          <p:cNvPr id="3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Page  </a:t>
            </a:r>
            <a:fld id="{72F9FEE6-2CAC-4C64-985D-A81DF7BFDF4D}" type="slidenum">
              <a:rPr lang="en-US" sz="1200" smtClean="0">
                <a:latin typeface="+mn-lt"/>
              </a:rPr>
              <a:pPr>
                <a:defRPr/>
              </a:pPr>
              <a:t>16</a:t>
            </a:fld>
            <a:endParaRPr lang="en-US" sz="1200" dirty="0"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150813" y="1268413"/>
            <a:ext cx="8856662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39553" y="1371600"/>
            <a:ext cx="8467922" cy="40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sz="2400" b="1" dirty="0" smtClean="0">
                <a:solidFill>
                  <a:schemeClr val="accent2"/>
                </a:solidFill>
                <a:latin typeface="+mn-lt"/>
              </a:rPr>
              <a:t>Confirm positive data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Phase III advanced NED colorectal cancer patients randomized trial</a:t>
            </a:r>
            <a:endParaRPr lang="en-GB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>
              <a:lnSpc>
                <a:spcPct val="170000"/>
              </a:lnSpc>
            </a:pPr>
            <a:r>
              <a:rPr lang="en-GB" sz="2400" b="1" dirty="0" smtClean="0">
                <a:solidFill>
                  <a:schemeClr val="accent2"/>
                </a:solidFill>
                <a:latin typeface="+mn-lt"/>
              </a:rPr>
              <a:t>Set up profitable patient name use program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First in Europe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Followed by MENA with partner Riyadh Pharma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accent2"/>
                </a:solidFill>
                <a:latin typeface="+mn-lt"/>
              </a:rPr>
              <a:t>Possible exit through trade sale within 3 years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66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chemeClr val="accent4"/>
                </a:solidFill>
                <a:latin typeface="+mn-lt"/>
              </a:rPr>
              <a:t>Short list of potential buyers 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>Strategy</a:t>
            </a:r>
            <a:endParaRPr kumimoji="0" lang="da-DK" sz="32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Page  </a:t>
            </a:r>
            <a:fld id="{72F9FEE6-2CAC-4C64-985D-A81DF7BFDF4D}" type="slidenum">
              <a:rPr lang="en-US" sz="1200" smtClean="0">
                <a:latin typeface="+mn-lt"/>
              </a:rPr>
              <a:pPr>
                <a:defRPr/>
              </a:pPr>
              <a:t>17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6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1340769"/>
            <a:ext cx="7772400" cy="1362074"/>
          </a:xfrm>
        </p:spPr>
        <p:txBody>
          <a:bodyPr/>
          <a:lstStyle/>
          <a:p>
            <a:pPr lvl="1" algn="l"/>
            <a:r>
              <a:rPr lang="en-US" b="1" dirty="0" smtClean="0">
                <a:solidFill>
                  <a:schemeClr val="accent2"/>
                </a:solidFill>
                <a:latin typeface="+mn-lt"/>
              </a:rPr>
              <a:t>Changing </a:t>
            </a:r>
            <a:br>
              <a:rPr lang="en-US" b="1" dirty="0" smtClean="0">
                <a:solidFill>
                  <a:schemeClr val="accent2"/>
                </a:solidFill>
                <a:latin typeface="+mn-lt"/>
              </a:rPr>
            </a:br>
            <a:r>
              <a:rPr lang="en-US" b="1" dirty="0" smtClean="0">
                <a:solidFill>
                  <a:schemeClr val="accent2"/>
                </a:solidFill>
                <a:latin typeface="+mn-lt"/>
              </a:rPr>
              <a:t>Our Value Creation Curve </a:t>
            </a:r>
            <a:r>
              <a:rPr lang="en-US" dirty="0"/>
              <a:t/>
            </a:r>
            <a:br>
              <a:rPr lang="en-US" dirty="0"/>
            </a:b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a-DK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012" y="5184576"/>
            <a:ext cx="923154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48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accent6"/>
                </a:solidFill>
                <a:ea typeface="Verdana" pitchFamily="34" charset="0"/>
                <a:cs typeface="Verdana" pitchFamily="34" charset="0"/>
              </a:rPr>
              <a:t>Patient Name Use Program</a:t>
            </a:r>
            <a:endParaRPr lang="da-DK" sz="3200" b="1" dirty="0">
              <a:solidFill>
                <a:schemeClr val="accent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567333"/>
            <a:ext cx="8136904" cy="4525963"/>
          </a:xfrm>
        </p:spPr>
        <p:txBody>
          <a:bodyPr/>
          <a:lstStyle/>
          <a:p>
            <a:pPr>
              <a:lnSpc>
                <a:spcPct val="114000"/>
              </a:lnSpc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Agreement with </a:t>
            </a:r>
            <a:r>
              <a:rPr lang="en-US" sz="2000" b="1" dirty="0" err="1" smtClean="0">
                <a:solidFill>
                  <a:schemeClr val="accent2"/>
                </a:solidFill>
              </a:rPr>
              <a:t>MyTomorrows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1800" dirty="0" smtClean="0"/>
              <a:t>Worldwide online platform providing access to non registered medicines for patients with life threatening or debilitating diseases </a:t>
            </a:r>
            <a:endParaRPr lang="en-US" sz="1400" dirty="0" smtClean="0"/>
          </a:p>
          <a:p>
            <a:pPr>
              <a:lnSpc>
                <a:spcPct val="114000"/>
              </a:lnSpc>
            </a:pPr>
            <a:r>
              <a:rPr lang="en-US" sz="1800" dirty="0" smtClean="0"/>
              <a:t>Turnkey solution: permits recruitment, logistics, </a:t>
            </a:r>
            <a:r>
              <a:rPr lang="en-US" sz="1800" dirty="0" err="1" smtClean="0"/>
              <a:t>pharmacovigilance</a:t>
            </a:r>
            <a:r>
              <a:rPr lang="en-US" sz="1800" dirty="0" smtClean="0"/>
              <a:t>, </a:t>
            </a:r>
            <a:r>
              <a:rPr lang="en-US" sz="1800" dirty="0" err="1" smtClean="0"/>
              <a:t>etc</a:t>
            </a:r>
            <a:endParaRPr lang="en-US" sz="1800" dirty="0" smtClean="0"/>
          </a:p>
          <a:p>
            <a:pPr marL="0" indent="0">
              <a:lnSpc>
                <a:spcPct val="114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114000"/>
              </a:lnSpc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Change the traditional value creation curve</a:t>
            </a:r>
          </a:p>
          <a:p>
            <a:pPr>
              <a:lnSpc>
                <a:spcPct val="114000"/>
              </a:lnSpc>
            </a:pPr>
            <a:r>
              <a:rPr lang="en-US" sz="1800" dirty="0" smtClean="0"/>
              <a:t>Signiﬁcant revenue: expect to be </a:t>
            </a:r>
            <a:r>
              <a:rPr lang="en-US" sz="1800" b="1" dirty="0" smtClean="0"/>
              <a:t>cash </a:t>
            </a:r>
            <a:r>
              <a:rPr lang="en-US" sz="1800" b="1" smtClean="0"/>
              <a:t>flow generating </a:t>
            </a:r>
            <a:r>
              <a:rPr lang="en-US" sz="1800" b="1" dirty="0" smtClean="0"/>
              <a:t>in 2015</a:t>
            </a:r>
          </a:p>
          <a:p>
            <a:pPr>
              <a:lnSpc>
                <a:spcPct val="114000"/>
              </a:lnSpc>
            </a:pPr>
            <a:r>
              <a:rPr lang="en-US" sz="1800" dirty="0"/>
              <a:t>R</a:t>
            </a:r>
            <a:r>
              <a:rPr lang="en-US" sz="1800" dirty="0" smtClean="0"/>
              <a:t>eal life data generation</a:t>
            </a:r>
          </a:p>
          <a:p>
            <a:pPr>
              <a:lnSpc>
                <a:spcPct val="114000"/>
              </a:lnSpc>
            </a:pPr>
            <a:r>
              <a:rPr lang="en-US" sz="1800" dirty="0" smtClean="0"/>
              <a:t>Ongoing pre-marketing during registration and reimbursement period </a:t>
            </a:r>
          </a:p>
          <a:p>
            <a:pPr>
              <a:lnSpc>
                <a:spcPct val="114000"/>
              </a:lnSpc>
            </a:pPr>
            <a:r>
              <a:rPr lang="en-US" sz="1800" dirty="0" smtClean="0"/>
              <a:t>Instant successful market launch, without traditional lag phase</a:t>
            </a:r>
          </a:p>
          <a:p>
            <a:pPr>
              <a:lnSpc>
                <a:spcPct val="114000"/>
              </a:lnSpc>
            </a:pPr>
            <a:r>
              <a:rPr lang="en-US" sz="1800" dirty="0" smtClean="0"/>
              <a:t>Access to new emerging markets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179388" y="1268413"/>
            <a:ext cx="8856662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 sz="2000" dirty="0">
              <a:latin typeface="Verdana" pitchFamily="34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Page  </a:t>
            </a:r>
            <a:fld id="{72F9FEE6-2CAC-4C64-985D-A81DF7BFDF4D}" type="slidenum">
              <a:rPr lang="en-US" sz="1200" smtClean="0">
                <a:latin typeface="+mn-lt"/>
              </a:rPr>
              <a:pPr>
                <a:defRPr/>
              </a:pPr>
              <a:t>19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37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chemeClr val="accent6"/>
                </a:solidFill>
                <a:ea typeface="Verdana" pitchFamily="34" charset="0"/>
                <a:cs typeface="Verdana" pitchFamily="34" charset="0"/>
              </a:rPr>
              <a:t>Investment Highlights</a:t>
            </a:r>
            <a:endParaRPr lang="en-US" sz="3200" b="1" dirty="0" smtClean="0">
              <a:solidFill>
                <a:schemeClr val="accent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611560" y="1268760"/>
            <a:ext cx="8208912" cy="4525963"/>
          </a:xfrm>
        </p:spPr>
        <p:txBody>
          <a:bodyPr/>
          <a:lstStyle/>
          <a:p>
            <a:pPr>
              <a:buNone/>
            </a:pPr>
            <a:endParaRPr lang="da-DK" sz="28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da-DK" sz="2400" b="1" dirty="0" smtClean="0">
                <a:solidFill>
                  <a:schemeClr val="accent2"/>
                </a:solidFill>
              </a:rPr>
              <a:t>Developing the World’s First Colorectal </a:t>
            </a:r>
            <a:r>
              <a:rPr lang="en-GB" sz="2400" b="1" dirty="0" smtClean="0">
                <a:solidFill>
                  <a:schemeClr val="accent2"/>
                </a:solidFill>
                <a:ea typeface="Verdana" pitchFamily="34" charset="0"/>
                <a:cs typeface="Verdana" pitchFamily="34" charset="0"/>
              </a:rPr>
              <a:t>Cancer Vaccine</a:t>
            </a:r>
          </a:p>
          <a:p>
            <a:pPr>
              <a:buNone/>
            </a:pPr>
            <a:endParaRPr lang="en-GB" sz="1000" dirty="0" smtClean="0"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00066"/>
              </a:buClr>
              <a:buFont typeface="Wingdings" pitchFamily="2" charset="2"/>
              <a:buChar char="§"/>
            </a:pPr>
            <a:r>
              <a:rPr lang="en-GB" sz="2000" dirty="0" smtClean="0">
                <a:ea typeface="Verdana" pitchFamily="34" charset="0"/>
                <a:cs typeface="Verdana" pitchFamily="34" charset="0"/>
              </a:rPr>
              <a:t>DanDrit has a technological competitive advantage over other cancer vaccines and provides a unique solution for a major problem</a:t>
            </a:r>
          </a:p>
          <a:p>
            <a:pPr>
              <a:buClr>
                <a:srgbClr val="000066"/>
              </a:buClr>
              <a:buFont typeface="Wingdings" pitchFamily="2" charset="2"/>
              <a:buChar char="§"/>
            </a:pPr>
            <a:r>
              <a:rPr lang="en-GB" sz="2000" dirty="0" smtClean="0">
                <a:ea typeface="Verdana" pitchFamily="34" charset="0"/>
                <a:cs typeface="Verdana" pitchFamily="34" charset="0"/>
              </a:rPr>
              <a:t>Colorectal cancer has the second largest death rate among cancers</a:t>
            </a:r>
          </a:p>
          <a:p>
            <a:pPr>
              <a:buClr>
                <a:srgbClr val="000066"/>
              </a:buClr>
              <a:buFont typeface="Wingdings" pitchFamily="2" charset="2"/>
              <a:buChar char="§"/>
            </a:pPr>
            <a:r>
              <a:rPr lang="en-GB" sz="2000" dirty="0" smtClean="0">
                <a:ea typeface="Verdana" pitchFamily="34" charset="0"/>
                <a:cs typeface="Verdana" pitchFamily="34" charset="0"/>
              </a:rPr>
              <a:t>Promising Phase II data in colorectal cancers</a:t>
            </a:r>
          </a:p>
          <a:p>
            <a:pPr>
              <a:buClr>
                <a:srgbClr val="000066"/>
              </a:buClr>
              <a:buFont typeface="Wingdings" pitchFamily="2" charset="2"/>
              <a:buChar char="§"/>
            </a:pPr>
            <a:r>
              <a:rPr lang="en-GB" sz="2000" dirty="0" err="1" smtClean="0">
                <a:ea typeface="Verdana" pitchFamily="34" charset="0"/>
                <a:cs typeface="Verdana" pitchFamily="34" charset="0"/>
              </a:rPr>
              <a:t>DanDrit</a:t>
            </a:r>
            <a:r>
              <a:rPr lang="en-GB" sz="2000" dirty="0" smtClean="0">
                <a:ea typeface="Verdana" pitchFamily="34" charset="0"/>
                <a:cs typeface="Verdana" pitchFamily="34" charset="0"/>
              </a:rPr>
              <a:t> agreement with </a:t>
            </a:r>
            <a:r>
              <a:rPr lang="en-GB" sz="2000" dirty="0" err="1" smtClean="0">
                <a:ea typeface="Verdana" pitchFamily="34" charset="0"/>
                <a:cs typeface="Verdana" pitchFamily="34" charset="0"/>
              </a:rPr>
              <a:t>myTomorrows</a:t>
            </a:r>
            <a:r>
              <a:rPr lang="en-GB" sz="2000" dirty="0" smtClean="0">
                <a:ea typeface="Verdana" pitchFamily="34" charset="0"/>
                <a:cs typeface="Verdana" pitchFamily="34" charset="0"/>
              </a:rPr>
              <a:t> (</a:t>
            </a:r>
            <a:r>
              <a:rPr lang="en-GB" sz="2000" dirty="0" smtClean="0">
                <a:ea typeface="Verdana" pitchFamily="34" charset="0"/>
                <a:cs typeface="Verdana" pitchFamily="34" charset="0"/>
                <a:hlinkClick r:id="rId3"/>
              </a:rPr>
              <a:t>http://www.mytomorrows.com/</a:t>
            </a:r>
            <a:r>
              <a:rPr lang="en-GB" sz="2000" dirty="0" smtClean="0">
                <a:ea typeface="Verdana" pitchFamily="34" charset="0"/>
                <a:cs typeface="Verdana" pitchFamily="34" charset="0"/>
              </a:rPr>
              <a:t>) provides early access to </a:t>
            </a:r>
            <a:r>
              <a:rPr lang="en-GB" sz="2000" dirty="0" err="1" smtClean="0">
                <a:ea typeface="Verdana" pitchFamily="34" charset="0"/>
                <a:cs typeface="Verdana" pitchFamily="34" charset="0"/>
              </a:rPr>
              <a:t>DanDrit</a:t>
            </a:r>
            <a:r>
              <a:rPr lang="en-GB" sz="2000" dirty="0" smtClean="0">
                <a:ea typeface="Verdana" pitchFamily="34" charset="0"/>
                <a:cs typeface="Verdana" pitchFamily="34" charset="0"/>
              </a:rPr>
              <a:t>  colorectal cancer vaccine </a:t>
            </a:r>
            <a:r>
              <a:rPr lang="en-US" sz="2000" dirty="0" smtClean="0"/>
              <a:t>to terminally ill patients</a:t>
            </a:r>
            <a:endParaRPr lang="en-GB" sz="2000" dirty="0" smtClean="0">
              <a:ea typeface="Verdana" pitchFamily="34" charset="0"/>
              <a:cs typeface="Verdana" pitchFamily="34" charset="0"/>
            </a:endParaRPr>
          </a:p>
          <a:p>
            <a:pPr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000" dirty="0" smtClean="0"/>
              <a:t>We believe that </a:t>
            </a:r>
            <a:r>
              <a:rPr lang="en-GB" sz="2000" dirty="0" smtClean="0">
                <a:ea typeface="Verdana" pitchFamily="34" charset="0"/>
                <a:cs typeface="Verdana" pitchFamily="34" charset="0"/>
              </a:rPr>
              <a:t>myTomorrows agreement provides an identified path for DanDrit to generate cash flow in 2015</a:t>
            </a:r>
          </a:p>
          <a:p>
            <a:pPr>
              <a:buClr>
                <a:srgbClr val="000066"/>
              </a:buClr>
              <a:buNone/>
            </a:pPr>
            <a:endParaRPr lang="en-GB" sz="2000" dirty="0" smtClean="0"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150813" y="1268413"/>
            <a:ext cx="8856662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31" name="AutoShape 3" descr="data:image/jpg;base64,/9j/4AAQSkZJRgABAQAAAQABAAD/2wCEAAkGBhQSEBUUEhQVFRUVFRcVFxYYFxcXGBgUFxQVFxcZHBcYHCYeGBkjGRQVHy8gJCcpLCwsFh4xNTAqNSYrLCkBCQoKDgwOGg8PGi4kHyQpKSwsKSwsLC4sLCwpLCwsKSwsLCwpLCwsLCwpKSwsLCkpLCwsLCksLCwpLCksLCwsLP/AABEIAMgA/AMBIgACEQEDEQH/xAAcAAAABwEBAAAAAAAAAAAAAAAAAQIDBAUGBwj/xABEEAABAwIEAgcGAwUGBQUAAAABAAIRAyEEEjFBBVEGEyJhcYGRBzKhsdHwQlLBFGLT4fEjM0NTcpIXgqLC0hUkY4PD/8QAGgEAAwEBAQEAAAAAAAAAAAAAAAIDAQQFBv/EACsRAAICAgICAgEDAwUAAAAAAAABAhEDEiExBEETUWEUUqEi0fAjMkKBkf/aAAwDAQACEQMRAD8A56KwdrY8/r9Ul7o1UIVUsYm0G4+XhyXsbmjrqqbdVTdXmLjn9eRUd1RTeQwfNZAVlEL0Qep/IBYMqp0VFXNqJ1tVUjkAmFybc9NdakOqJnMBZcgHJkvRBynsBJDkrOowegai3cCV1qLrVDNVAVUfIBOFVLFRQW1E62onUzSYHpQcogqJxtROpAPlNvCPOkucmbAZeEw4KQ4plyjIwRCUESKUgDoKVmTGdEai3YB8vSDUTJejc4N1ueWw8efglcwHm8zYfE+H1ShjCNLDl/NQXViTJRh6XcBzOiNRNZklz0rkA6K5BsgYd7uv5fpz8FGL1uugfs9/am9fWJbRB21MbBScwMTKErs7+DcPa4MdQBGhdmM95ndZP2h9AhhWtr0JNFxjWS08jHz7kvyc0zE7MKClB6blBVs0e6xDOmglBbYCpSgUhHmW2AouSHORFybc5Y2AouQDk3KUCksB5rk4HqOCjzJ1ICSKiW2oogelB6dSAmCsgaqiZ0OsTbgSTUSS5M50M6zYBwuSS5IzIsyywFEo2sJ08zsEbWWk2HxPh9UT6s20HL71KUAnVYs3/dv5cgo5KW5IKRgFKPMkoJQDzJLihKSSsbAKV3noaWP4TS6r8JOcXJzamw2gd64KVo+iHTR+CcRd1Nwgtkx4pLp2Y1aNpimO60g6ztz8lc9K6zafBqgqC76jQGzcOAEn6Ec91SU+nmBqdt2djuUA68llem3Tg4zLTYMtKnZo3Pee9TfMuASM45lpFxz5ePJECm6dQg2TwaHe7Y/l+n0V0zQgUcpEoAprAXmRZkv9kfE5XehTRHNGwBkpBRoisYBSlApKKVgDkoSkAqy4Dwo4mu2mNzc8huUOVK2alfBCaJ0W34D7MqlaiKtSo2kDo0glxHOBoPFbPC9CcJhsjhTk5gA90uB1k5YudLQpfED2mltRzrE9oEchDW/lF7nXZeZm86+MfB1w8fn+tlbw32e4JjBnBqHdxdG24bppzVlhejPDpLDhmm05sz9hJi6r8aHsEAkgi7i0Q3um40I773710OGmo5obWdSdAu4wHOInsgXi8AGT3rhnmyPlyf8A0zoXjwXPZZP6CYCnTLjRJDrWzEiRIM7LM8a9jktL8G8u36twh3z/AEC1nDxXw8NquzOcJcSSW5e52lwrzAYujENc3KbQIEEAwQ7np8EsPLyxl/TK/wCUc04xbpHnDiHC6tB5ZVY5rgYggpizdbnlsPHme5eh+knDxWomnig17cpLajQW1WgxDtMutomDHpw3pP0WqYOpBGambsqD3XNOhH02Xs+N5kc3HTIzxShyyodUJMlFKRKErtskGSklESilY2AaEIpRysAblEUUopSWACiKBKJKAEAggEALCWCkBKCZAPZw73tfzfX6/NdC6FdEaTWCviRJ1Y3Yjme5c8w7ZePELtWNYGYdgiB1bYFjtcSDPI6bofJjdFpS6UUc4YadLLb3mNgzEiwG25I/RFxn2bYTiLesoMOHqQeyGnKXfLfbkbLn+JkX/r5haroR0ifTqBju01zgNyZNotrNtZ0CnJexUzkvHeCvwtd1KoIc0wq9dG9uBb+3tIjMWNLojXvI1K5xKpF2hwFJSikrQF0mS4DmYXcuBdFKWDoNy5TVe1svNu0cpyhxs0X17jzXFuD4R1WvTY3Vz2geJK9BYmpTqMAsQyGzzy2NvxHQrz/NlKlFHV4tbWxLy4MpvgOLuyBqAcozQ3SLi+qg4V7WmoHyHtblYIAEwCZB5xNhaEWKLqID3VBYOLWh0OFrE7XJ/pEqoqcS65xeCQZzkAx2zoS4XgX0knTdeYo+zr1c3aCqUC97IYAbSBN7gwZsHX7tLqu6ScTaagH4m2LgbEA6AaW7uaQys4VXS9z+Rmznk6jY76/CFWY14Lg1kue5xLhYibRbn4W0VTq1a7LOl0lrZSQ9zRBmSTI7mm28SQdo0TtHpCXf3hy3gObAyiDOvvGdfuKzBYMvkOeGtbEzvext713X187xX1akA02kObnzTlIk3A1vEH4rNY+jdIv0bylwitAjEiox8gMm+t8wGgsNdLWR4ekK2bA4oRIc1rj+B4BDSI1ExPOSsZguKVqUtp1HMLiHOAdDSGzAN4cLrbcM4lh67qTqkNdduZtrsg3tDgc2uvlrF7Qd/wCITJDaDRxvi/DnYes+k8Q5jiD5FQ5XVfbRwtjm0sTTG2R5Hd7pPlIv+Vcnle/gzfLjUjw2KlCUmUcq1mByhKKUUoAQSilBBIAEEAjQAEEEJQAYSgUiU5kO8Dx+mq2wFMfBBXX+C8YbjcG1rQBWpgZhzaBEgc7/AAXHw3vHr9VIwmOqUXBzHFpFwRZa+TGrOn4jh5Ls0X0I8o9FZYJtLDMFStbKc+S4LiAcoE94m3PVc6/4g4qIzjxyiVT8S41Vrumq8u+XopuLYJD/AEl447FYh9V25sOQ2Cq5S+sDve1/N9efim3CDH81RcGglT+EcEq4moKdFhc48kzwvAmtVbTbq4gL0N0f4Bh8BhuzlzwzM4zOYkGJAMN79j6IXLpCydGT6IezX9jrsr13h1Rgzim28OiRJ01IVw7iraMMIgh1V4tu97nNBcNLHyy96j8Y6WRUPV3IkE2IlrtpEaTM3+SxmLxpqOkn78kmbBCSpm48souzTVcEXEuc9lVxaHEGzWgkgC4lxMP7II0JJG8scPzMAADi8EEWbdozOdDbQW2gaDTZY04p4YGyA3NJNg42j3idAOeik1OlINFzWGAOzOpdY89BfW5M7arzZ4XHg9PDktWuw61R9KoyBs4Q9mpLjAAOpjldRsY1gq7ufqdGNFtJuSe6BebqEzGubJzOGzcsAdr3rwCBppExdJq4k5Q3K21pHfqfFIlFflnX/qSfP8dlhiOI05YDJa2zgy2/Mkk+JM3TGKxZIysa5tKbSBpJjtRrHyUItAALcrjMZXAkjyGoSRWcZJuSe+f5JKt2U4SHQ8gEDQ/orjhlNxw2YiW0qwqa7OyM02u0KobUy+8C4cpATnDMa6m/sRLwW3JiHAjwJhZJNhwkbTphSp1eFPcyfda650LXQWx3Z5B5FcUXVeJuc3hNUusHFobtq4eo7B+K5Su7w1rBr8ni50lPgOUcpKErtsgKlCUmUJRYCUFNx3BK9H+9pPZ4tIUJIAaEokJWgHKKUERQA7mgd5+A+qfwmFntOkgmGtGrneOwG5Uat7xVk0w0RtQkeLnQ4/EoAn4ZjRs3yAjlqbkTad9keJdQ912UH0I9NCmRMuDdQ4gD/TT7A+ZV90e9mjq1NtSu/qw64EdojY30lFgZDGYTJcHM06OHy8VGldOr+yo5XNw9TrJB7FpkNkEczI9FgG4HJIqNhwJDpGhEQOQm9zyQpARWYeWF0i02vJjLPd+IJhWTrAWyjtyMrTIytMiLGbeiJlJpBcGizS7SAbltwDqCNtitsDQeytrTxBmcTqQOZi2xXU+keOABygAgsk6iS8H1AOkXkawuIcJxJo4guZALXgCbxNTLpPJdQ4LxMYxpLHtFRxbILRMmmLiXWhsaTomhPViSjZScQrES394jWdCZtt2j5KAVfVOGlr375XvvkEiCDNzbw7lWfsxyZg03EgZHHXbPFyRvp3LGzEir4if7Iqro1cukG4NxfwlbOjwcEkVGA5WtJH4iHgkWNj8dYsq+phKXaytiCIBDYI3lzpAIcYi2i48sk3R6GCD1shOrBzJNKG6+8ZnTcyRJ5IhRESY0BsSY5DuJUzHU2sLSM3uXaWNBBD2A7QRJmY2hHiKjWlwcA2TBhoJzFoOmgAzDQXuuTX6PQWRrsYaw2qbzbnbuS6Ul+d45uMjbwTjWgC0TmLN4kDMTzjLeJ3RVassdY+64iwFo1tY/dyl1Mc3LogY0w4g2udtbxadlZcEwXWuBIuD2ogDLYCBuSUh1MOqZiTGYwSC7vgD8I0ub8hutL0Vw2d0usxj+tc7SwB1PLVEuBm+LK32o45rMNSoCzi4vLB+FgENHxcuXZVedKOKHEYupUJkFxjw2+CrAyQu/CtIJHlZE5OyLCEJ0MRFitsT0GkEstRZU1i6nqHBcXZiGPo4pjXtcAJLQdSBEC863C4J7SujbcDxCpSp+5Zzf9LhIHxXWzxujg5qVagyxOQEElwPZsuK9MukJxuLfWiA42HJosB6KMXbFopJQlFCEKtgCUJR5UMiyzaFOuJ8j+in4GrmaBqWggjd1N2sd4N1AZZOspXlpg8t/IosKZt/Z9wjr8dSBGdohzo/G1mj2/vAWLV0Xpo5pGSk5rTNwbQOQGoHcdJXL+g3SY4XFsfUacpMOIAuDuWkQT3iF0njVUVDnpte4GIcTDTOlyTy+CaL7FkiB0eruwz+sLyTYdwvy3P1VN7XcPTFeniWAf2zQ4uaJ7WmzmkaTE73VthcO57r+6D3gffjyKzHtL4u2s9lGldlIQYg9rfx5eSlJ0zYRbMZUx7S0tg/jiw/HrPK+wSKGMDWRBJgtI2LS6TfWYTZwxmIM8kp+Hy733A28+a3Yr8Y+zGsBmHG4JgAEkGRJkzfw5pzBcQywe0COVrgQDMiLRsdFDFJONppXIdYjVYL2iVGNIe0PnWRqYEnMDMGASIKn8F6Z0XVWtqMyN0BID8o2EyJAWIdRjVKgWifFI3aodYkuTsXFuEOaM96gfkEtAEANLmWB5PI5EW2tmcZSe+Ya4FwyuGWXGbG/zkFSOjXtEZSw3VVmGoGgNY4ES0ST2gQZvvon2cVwuJDstTKdcruyHGfGJXFJTTtnRjkqplLXzG9QnsjKAZd2bDLHcWt3slsxbXFz8okt/FDgDESASIdt38le1OCnUtAYQYJM+f8AO6hYjgj6bsuX3o8YNxr4jZLt6OhOL4KduLBMdqNQfxZ597SO6NNk5hqBrdm8E5QIA1ntRO1zJMcoVjS6PVM0RA1k279TcKxwvB8nbaQxoPvOcLDnIHot3+hnoDhvBQ+q9urcxBcYkwT2dbx+bZUnTDpWGB2FwpApz2nD8R5TuPmovH+lPZNDDk5Se0/d3d/p19Vl20SeU96rCPuRzyVjYpylVGQNvKU43DkG/wB/op2Iwrmhrmg8rifgVbYm4lTkvEGUl1NWTWmobgTsBDflqmK+Gg29LyEbBr9kAtRdWVIcw7pHVp1Im8Yl5LtST5pH7MnZ7k9TY2LzPdELHJodY4sijD80OoUkt5IBvcVm7N+GJG6qBcpIpzvZSzfYfNGykdbeg+S3f7F+L6Q1TwvwTha0fyv8UttKTr+nyTrMLeLnySOZaOG+iGXAaAhW3DulFekAG1DHI3Ud+GA+4S6WHBSuaG+CuyfjelmJrCMxAiIFlW0qT3auPfrZWOGw7W3cbfH7+wmK2Ia3tNloHugEi/OdZWKVmawXAxUpNa10ZgZgyDP8h3Kue5PV62YmCYmbnc6ySmwByk/BUX5EdehDGkqQwAam/wB7oGgTvbkE04Ad5W2habFggOuSW9x3jv1TdZzZ7DSPEykkEpQMaC/NNYuodOm8QRofj3XUxlAOMCAeUj4EG3h6KK15KcawmwBJ5cu+2gSPkpFJFwOOVabAynUIA5F1j9hT+GdNcUwQKk97mhxHmRKqKGF06wEnYj9efzUkYbIROjhYwCIPibhc89TphFPtFji+IVa5GerIJ2kePgodXAEtOSoXi/ZE/qna+DeDuWjQgQ34WCPhWGYaxNdzqTSDdoJk66gGFOLvhFdVFWVuGwoLg10NvqQT9lWTuDMH+JA/ebfvjkpfEOH4YAupYjMPy5Mzr+EKrGJq5SHsc5uYBrnAgg7CTaYTtSE2i+Vx/n5JTeBMmXvhvOLHzBSMU6kBBdLRZgBJMd/I+KZxuJsG3yjtQSSe1Fz+kWuiw1JtXs8gIgdo698bfJKr9hqmtmxptEZXPEgF0NuCRGqr8QZN5PzU40ssgTE3bOn6pgtANwUylyN8ZBLI8EsBvNTH02viJDuRu0+e3ok0+GOcJAJ8P6p9l7E0oYw+Be/3bx3pRwrm+9baJEqxxnFmFuVrc/i0D0OqqXNdvA+K1NvsWkuiXSqstG2vZn9UkV8zuV7GwHzt6qGG+MpwTFiQPGAtpC8jr65BPznVMGEXVk7j1CDaTicokk7AytSB5KHqFNtydAjqVG/gstDw/wBl/EKzQ4U4B90Oc1pNpsHGVRcV4JXwtU069MscNZ08ba+S3QmvIXoRTrTaJKd65rR2jLtgACB4mb+nqofXOFmgjyufoO5JdTeNbffcs1SHc3JC61bMZJcfP+SaqVT4W+9UtoG7Z8z+qN7nbAD0TIRojil3EowOfwRuc7c/H9EkzsEwovrToLD4pIgI24ZxTw4YeXqlcor2PHHN9Ij5idPgltwrjsrLCcLJMfJWdLhAAsb9/wDNSlnS6Lrxn/yKbD8KNrOcToG627gn8LhXZi0AiJkaRGslaHh2CqUpc2o1hIgyzM4DldR6dKmJLnS5ziTMtzTeYAU5ZuAjiWz4HcOabmhrruHIE20gnvQq0IgAdgneIHhuFMpYqk1vZY5zuQAAtzJ19FXYrigee202ECDYeUqO1lIwafXA87DANmnU03Ej1gn4KFT4qQbucG9xv5TKj065Dg4bFIrMa64Ik6tP108v6J4oWS9Pkfa2m+XNBLp0zEHxBCRjMR2coLwNCHOc7TlJUMOgzGXv/kVPweKy3jMeZ+ipdCODf5Kw1+rMENc128dq3idfmnDUDnggWIHK0W2FlIx7mPOYggnWw9VGwxGkAmdTa3Ow/Wya7QJOLJlahkd5W8EOsYfwj1IHofqp3E5DQC21oMyD3iFXswoIJEgjax+ltlJofHNyVsdOGB7Qp2/dff5n5Iw2Pwv9J+NlHp0XToZP3topAoPgX+J2JH6JGzrWNNclaKzfyH1KS4DdquanR9lIHrHtc4WygjWdxM/BRRRptMPaTyDXCR4210Vdl6IqLfJVHLy+/JNkcgfvzVs/BgiQ1rR3zPyj4pVLAM3cwDnJ+ib5UjP00mUzad9Pgt17JMFTdi3PqNzdXTc9ojdoWfpYBricpmN/5aqy4DxEYSu2q0mRsG9mNxreyaOZWQy+K9Wl2dOq9IqrXdp5i+g/EDMj1jwJWc9tD21aGGqAy8yLbtgH4OJCLFdLMO92cOJ3DQ027h5rMcd4y/FVA7I7K0ZWNzQAP11V8maL6POw+Lku2qMizAVNYIHM2+ak0MIXw1hLnHbQd9zCsv2SoTcAReAZMbwJkpisO0HhnZB0BE/flso/JZ3xxNAwvA6rx2WTro7l4SmTgy1xa4NpuGz5n5KbV6RVnhrGnI0eceG0d0KAWjNEyecXkrW6MjCT/wBxLGDYG/gc7WQXOn0bbwTQbezI9Uf7PF8wPnf4BIyH7Kk3Z0whqWmEZLoqFrBrOSfg2VIxDKTCWt7cj3oc0A+G6pBV7yClDEH8yi4NnVCUUabhWDY4lxNmtJILS4kDWOzA/RTTQoCXbzs4wB4WJCy9LFOG574Kl4fGuAI1BHIHzjnr6rncWikoqXNl7T4pSbOTs/vEkmJ2A0Mf1VDj3sc/M2In3Sb/AH93TVf3STHhp8dFXtrsBuPJVjFsjrGDtFtiqwcQWiNsu3LzUPE4YgSbT+irK2Pl0gn1QGKeRGYxMwrLE0ReT0h2pV/Lv9yhSw4cbuA+Upt+GkTaO8/VAU3DSfUqnrgn2+Sxo4Nh96o2dAbn4xorKkzDBoD3PB5tEgiNZMWWfosdNypTauXskZj+X70PepSjb5LRcUu6J1fB0nXz9kbNaQ7TXt25Wm6rg0OcBRYc2mpknfW0FTf/AEqo6DBy/ljTx5/JTsPwJzmyJkX920d86rE64Mk4tW2O4Rzo6qs0N5GxJ5aW8wo2Pw2U6GFKwWCe+mRIfEwCc0kbX937smcVwerYHX8hM+Qd+iyS2I45RhLloh0zGhI8LI+uG5d8D8wUb8GW9mYd+UkSfDn5SmcnOJ8QpNNdnoxyQkuCLVxTT7rTrdxcTPr3+CmYHF0GmXBzTuc0iPA6C3eqJ7o1KdwtEPuZjXl9+C63BUefuaZ3GqTmANDGl2vYBIAdJIJJg+SaGJoON3vAFjDGgfD+qrhw4GSJgCRaCRzveJTbsA8loNuQ0+HP4qesSik0uyfWxdKIp9ZJncCeWmngo9OgTcvaJ2JJhN1OHOaJ1HddOYVhi7T5xEeJWPhcDwkvsn4HBMm7nH/THwEyVbVarKIP9hUMWBLctyNS66h4ZrInM1uX8t3E+NgrwcXDKZb2TOof2vOAI8lzOTTLPWdezH4uu6obDKL2aImbmY131UUUQXgOflaTBeQYE+U7H1WyxnGC6BSED8TsobJO3ICxWaxzCZJAO5jZUhk5qhpQWv0W7+gOZufD1mO7jpPiJjzWZ4hwerh3ltRsT2gRcXtt4KXgHhsu611PLoWTJMagSO7VPP41iHTLw4uAHayZoE6iCJuV1qSaPNrJGSVp/wAFTSZMQde9OfsDzomH0S09qR4DXz2T2GxrhI60RabB1u4GJ+CyispP0Rqji2x/VMDFwfdVpVw1Jxk1XkWE9SR36A7KL1LQ50SWDRxp3Plmt6p0l7I7N9ApY87ADyBXQeins/qYloqVnuYw+W/JZXojwr9pxVNn4cw7RAbbkY0Xc+L8SZhKQAsGNEN2OwbvcwSr4PHjkdv0cvleXPEtY9lUz2e4HKGXzEzmJEn/AJeUDb+SpeOex6m9znYd5ESSx1oG1yiPS5pqy2jmdpLnNHZzGXNcB2dQTIIGUeKvMB0tAIdVJAcQWuJJ/CQWvDbjnP8AJdM/HiukefHycv7jh3HeAVMPVNN7S0g6m26YoYBztL/e8runTjg7cXgH1HZetptnM0awdrZgNTBg3IhcD/bXtOpHp+i45Rd0ejhzbRv2WD+Hva2SW+o+qZa97BDWl28lpj46qO3GE/iM7az6pLq5PvEn1S60V2b7ZKZRquuTA7hA+Ct+HUXAjtgQNQGj5j5rNftrgbE/FODiLybz6lLKEmPGUUaTH45zMpFVzidi4f8Abp6phvERUNnGmdxLiJHKJ+KrTDgXEy6ddSe48oTTcO3cmZ+7KWkfZ0xba4LjDVSKgIdUmPwvFOYPJ2a8eGqn4EF9Qmqalz2QSTJGxIEH4KqpYmQA8B3J1wR5fZR1arm+648wR9Qpyt8Fvj4f2WnFKTTYACNiDFu83lUbqkHU+s/O6kt424iKresA0J1HmLqK+oCZ0+iZWuzmUK4IdPBl2gLiVLbRLLanyIEfMrp1L2HYlulegOZ/tJP/AEadysMJ7H6zR2qlAnn2/wBWaq0o5PohHPiXNnKm4V7hMGdSTPpAT7sI6PdJ30XYKPs4rNsOo0ic1Qn0DAAmsX7OMZUdAr0adMCBlDy4nvsJ8Z8lB4srfR0x8zF1a/8Af7HHX4d7RaRO9wip1iSBLnHSJ9LLp/EPYrXc0ZMQwu3z5o74IbKi0/YtjWtIFfDieTqg+VNUWHJ7Qs/JwPlNGD/tYu7K3kTEf7bn0UmjjqbIJIdbfT0An4LVD2E4zevh/Wp/DRP9hWNP+NhuWtX+Gt/Tt+iP6mHWxlK3SVgnI1zraOIayf8ATqfgqbGcYdUEWA1AaIA8hqVvqvsDxpH9/hvWr/DSG+wHG/5+F9av8NUjgr0K/Jh+45vh3n7+7KbTquH4iNvILet9geOH+PhvWr/DS2+wfHTevhvWr/DWyxSfoaPk417MO3EQbOM79/fKfNUbhpJ3Mz6yt3R9iOMb/i4YeBqj/wDNLf7EcUda1A/81T/wUHhnfR1w8rx/ckYynxJw2HpaPVSKeMqOjq2taZ9d4P8ARatvsUxn+dhyP9VT+GnWexnFtdLamGI1hzqp+ORL8GX6CWfxX7RU9BcY/wDb2CqGgzyI/WCtp7QOGGpliA51nX/CC7KY5ybmNbbqDwP2YYyhiRWdUw7iOTqgjwHVwtpj+jr6zgXuYOyWmJmHe8NPPuXpeHcE1M8Pz3Cc08f0ctrvAytY1swBIkTlDQA1rdbueNbzJKqq5ex5GgmC0EwQHAiZ1v8AJdLd7O3tAyPYHBxOYueCPyxAsR+ijVvZpVc6c9EAaAZh/wBvxXXPJao4FEqeB8XJoVGVQCw03TJOvaIJmxPaA/5QuO4lzOsdcanw17l3Xi/s3xLsP1VCpRa513Oc6oNJ0hp5rIs9hGN3rYUz+9W/8FwTi2+Eel4s4wT2ZzUAAmNPCf1QNUfcg/MrpjfYRjP87DR41P4adPsGxP8AnUP+v+GpaS+jvWfF+45Z2Tpr6pTWg7hdNd7AsTP99h/Wp/4Ih7A8XtWw/rU/ho0l9M1Z8fto5rUaLdoffeiFEfmjzldL/wCAuM/z6H+6p/DU3B+w7EN96tRPnU0/2LHCa9G/qMP2cubQdzi3qpAeQNJHL7v5rp1T2JVy6etpROmZ4EeVPVLb7D6gH98yeUmPXq5U3jn9FI+ZhrlnLTTJBIFhr3eP36JGSfw/p812Kl7HSGQTSLo94uqax/pCp/8AgbijrWo+Tnx8aVkfFP6NXmYn2ztiCCC9M+cAggggAIIIIACCCCAK7jOCq1Gt6mp1bgTJvBbBtA3zZfKearzwXFSf/cmMpgXnPkEGeXWyY/LZBBACncKxXUlvXgvz5g/M5ttmkASRJJMEEwBKaHAsSwOFOsBmLzBc+AXnEHMBBiOspGBaWHzCCACd0fxAnJWIn/5Kkx1ldw1BgxVpn/640MpeL4HiHAgVz2hXDpe8CH5+rgNAgtBYNYEGAUEEAL/9JxOeet7OcHL1j7tmpHaiW5Q6mIFn9XJjMUeG4RiGUDT60Ouwgy5kNaWTTGUdkEBwzi/alBBACXcGxJJmuQDOj3yew8N27OUlgt72WTdWOAwdRjHNdULiXS1xlxALWyL/ALwee6R4IIIATx7hrq9B9JjwwuBBkSCCCMpggxMeneqxvRyqH1XF1J+em4DOwEZyymGAtLSQxrqc+8dRa0okEAKd0bIqDIyj1bKWRslwc7sZSH9kyz90GJOYglR3dE6sAB1MHq3szG8B3XnKIYI/vR2mlvu+7FkSCAHcF0YqMdTdLJY8umxytNTM4AdWGkkSJaGRYwYvp0EEABBBBAAQQQQAEEEEABBBBAH/2Q=="/>
          <p:cNvSpPr>
            <a:spLocks noChangeAspect="1" noChangeArrowheads="1"/>
          </p:cNvSpPr>
          <p:nvPr/>
        </p:nvSpPr>
        <p:spPr bwMode="auto">
          <a:xfrm>
            <a:off x="0" y="-9525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Page  </a:t>
            </a:r>
            <a:fld id="{72F9FEE6-2CAC-4C64-985D-A81DF7BFDF4D}" type="slidenum">
              <a:rPr lang="en-US" sz="1200" smtClean="0">
                <a:latin typeface="+mn-lt"/>
              </a:rPr>
              <a:pPr>
                <a:defRPr/>
              </a:pPr>
              <a:t>2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accent6"/>
                </a:solidFill>
                <a:ea typeface="Verdana" pitchFamily="34" charset="0"/>
                <a:cs typeface="Verdana" pitchFamily="34" charset="0"/>
              </a:rPr>
              <a:t>Patient Name Use Program</a:t>
            </a:r>
            <a:endParaRPr lang="da-DK" sz="3200" b="1" dirty="0">
              <a:solidFill>
                <a:schemeClr val="accent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110882" y="1052736"/>
            <a:ext cx="8856662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 sz="2000" dirty="0">
              <a:latin typeface="Verdana" pitchFamily="34" charset="0"/>
            </a:endParaRPr>
          </a:p>
        </p:txBody>
      </p:sp>
      <p:pic>
        <p:nvPicPr>
          <p:cNvPr id="19458" name="Picture 2" descr="C:\Users\EricLeire\AppData\Local\Microsoft\Windows\INetCache\IE\PGZC65KG\MC91021633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15" y="1834977"/>
            <a:ext cx="6426530" cy="3606985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4067944" y="3015791"/>
            <a:ext cx="97160" cy="971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7584" y="5435184"/>
            <a:ext cx="97160" cy="9716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7584" y="5738328"/>
            <a:ext cx="97160" cy="9716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330824" y="2755776"/>
            <a:ext cx="97160" cy="9716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7584" y="5132040"/>
            <a:ext cx="97160" cy="9716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42792" y="2900139"/>
            <a:ext cx="97160" cy="9716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2928536" y="1310604"/>
            <a:ext cx="2003504" cy="1152128"/>
          </a:xfrm>
          <a:prstGeom prst="wedgeRoundRectCallout">
            <a:avLst>
              <a:gd name="adj1" fmla="val -105"/>
              <a:gd name="adj2" fmla="val 91679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Step 1: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Denmark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Netherland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France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Turkey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15616" y="5013176"/>
            <a:ext cx="43924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+mn-lt"/>
              </a:rPr>
              <a:t>MyTomorrows</a:t>
            </a:r>
            <a:r>
              <a:rPr lang="en-US" sz="1500" dirty="0" smtClean="0">
                <a:latin typeface="+mn-lt"/>
              </a:rPr>
              <a:t>, The Netherlands: PNUP</a:t>
            </a:r>
            <a:endParaRPr lang="en-US" sz="15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5616" y="5301208"/>
            <a:ext cx="43924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+mn-lt"/>
              </a:rPr>
              <a:t>PXT, France:  GMP lysate manufacturing</a:t>
            </a:r>
            <a:endParaRPr lang="en-US" sz="15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5610726"/>
            <a:ext cx="64807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>
                <a:latin typeface="+mn-lt"/>
              </a:rPr>
              <a:t>Cellin</a:t>
            </a:r>
            <a:r>
              <a:rPr lang="en-US" sz="1500" dirty="0" smtClean="0">
                <a:latin typeface="+mn-lt"/>
              </a:rPr>
              <a:t> Technologies, Estonia:  GMP vaccine manufacturing EU</a:t>
            </a:r>
            <a:endParaRPr lang="en-US" sz="1500" dirty="0"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7584" y="6041471"/>
            <a:ext cx="97160" cy="9716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15616" y="5949280"/>
            <a:ext cx="64807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+mn-lt"/>
              </a:rPr>
              <a:t>Riyadh Pharma, Saudi Arabia:  GMP vaccine manufacturing for MENA</a:t>
            </a:r>
            <a:endParaRPr lang="en-US" sz="1500" dirty="0">
              <a:latin typeface="+mn-lt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690864" y="3548211"/>
            <a:ext cx="97160" cy="97160"/>
          </a:xfrm>
          <a:prstGeom prst="ellipse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004048" y="1310605"/>
            <a:ext cx="1800200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Step 2: + 3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Belgium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Italy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Spain</a:t>
            </a:r>
            <a:endParaRPr lang="en-US" sz="140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876256" y="1310605"/>
            <a:ext cx="1800200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Step 3: + 3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Israel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Sweden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Norway</a:t>
            </a:r>
            <a:endParaRPr lang="en-US" sz="140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51520" y="2564904"/>
            <a:ext cx="1800200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USA and Canada are excluded from MT ‘s deal</a:t>
            </a:r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3" y="4181128"/>
            <a:ext cx="1542873" cy="10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85184"/>
            <a:ext cx="1542872" cy="988586"/>
          </a:xfrm>
          <a:prstGeom prst="rect">
            <a:avLst/>
          </a:prstGeom>
        </p:spPr>
      </p:pic>
      <p:sp>
        <p:nvSpPr>
          <p:cNvPr id="2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Page  </a:t>
            </a:r>
            <a:fld id="{72F9FEE6-2CAC-4C64-985D-A81DF7BFDF4D}" type="slidenum">
              <a:rPr lang="en-US" sz="1200" smtClean="0">
                <a:latin typeface="+mn-lt"/>
              </a:rPr>
              <a:pPr>
                <a:defRPr/>
              </a:pPr>
              <a:t>20</a:t>
            </a:fld>
            <a:endParaRPr lang="en-US" sz="1200" dirty="0">
              <a:latin typeface="+mn-lt"/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5259599" y="2738226"/>
            <a:ext cx="2408746" cy="1152128"/>
          </a:xfrm>
          <a:prstGeom prst="wedgeRoundRectCallout">
            <a:avLst>
              <a:gd name="adj1" fmla="val -71101"/>
              <a:gd name="adj2" fmla="val 24071"/>
              <a:gd name="adj3" fmla="val 166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Partnership for MENA with Riyadh Pharma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Regional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Distribution PNUP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Approval with SFDA </a:t>
            </a:r>
          </a:p>
        </p:txBody>
      </p:sp>
    </p:spTree>
    <p:extLst>
      <p:ext uri="{BB962C8B-B14F-4D97-AF65-F5344CB8AC3E}">
        <p14:creationId xmlns:p14="http://schemas.microsoft.com/office/powerpoint/2010/main" val="395539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1073056"/>
            <a:ext cx="73448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000" b="1" dirty="0" smtClean="0">
                <a:solidFill>
                  <a:schemeClr val="accent2"/>
                </a:solidFill>
                <a:latin typeface="+mj-lt"/>
              </a:rPr>
              <a:t>Developing the </a:t>
            </a:r>
            <a:r>
              <a:rPr lang="da-DK" sz="4000" b="1" dirty="0">
                <a:solidFill>
                  <a:schemeClr val="accent2"/>
                </a:solidFill>
                <a:latin typeface="+mj-lt"/>
              </a:rPr>
              <a:t>World’s First Colorectal Cancer </a:t>
            </a:r>
            <a:r>
              <a:rPr lang="da-DK" sz="4000" b="1" dirty="0" smtClean="0">
                <a:solidFill>
                  <a:schemeClr val="accent2"/>
                </a:solidFill>
                <a:latin typeface="+mj-lt"/>
              </a:rPr>
              <a:t>Vaccine</a:t>
            </a:r>
          </a:p>
          <a:p>
            <a:pPr algn="ctr"/>
            <a:endParaRPr lang="da-DK" sz="3600" b="1" dirty="0" smtClean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Game-changing investment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n a growing market 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unaffected by economic conditions</a:t>
            </a:r>
          </a:p>
          <a:p>
            <a:pPr algn="ctr"/>
            <a:endParaRPr lang="en-US" sz="3600" b="1" dirty="0" smtClean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1" y="5180410"/>
            <a:ext cx="9212410" cy="170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297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rgbClr val="000066"/>
                </a:solidFill>
              </a:rPr>
              <a:t>Long </a:t>
            </a:r>
            <a:r>
              <a:rPr lang="en-US" sz="3200" b="1" dirty="0" smtClean="0">
                <a:solidFill>
                  <a:srgbClr val="000066"/>
                </a:solidFill>
              </a:rPr>
              <a:t>Life Patent Estate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114000"/>
              </a:lnSpc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Issued patents</a:t>
            </a:r>
          </a:p>
          <a:p>
            <a:pPr marL="914400" lvl="1" indent="-457200">
              <a:lnSpc>
                <a:spcPct val="114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000" dirty="0" smtClean="0"/>
              <a:t>Pharmaceutical composition for introducing an immune response in a human or animal</a:t>
            </a:r>
          </a:p>
          <a:p>
            <a:pPr marL="914400" lvl="1" indent="-457200">
              <a:lnSpc>
                <a:spcPct val="114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000" dirty="0" smtClean="0"/>
              <a:t>Protocol for generating dendritic cells</a:t>
            </a:r>
          </a:p>
          <a:p>
            <a:pPr marL="914400" lvl="1" indent="-457200">
              <a:lnSpc>
                <a:spcPct val="114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000" dirty="0" smtClean="0"/>
              <a:t>Method for generating tolerogenic dendritic cells employing decreased temperature</a:t>
            </a:r>
          </a:p>
          <a:p>
            <a:pPr marL="914400" lvl="1" indent="-457200">
              <a:lnSpc>
                <a:spcPct val="114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000" dirty="0" smtClean="0"/>
              <a:t>Micro RNA’s as markers on the functional state of a dendritic cell</a:t>
            </a:r>
          </a:p>
          <a:p>
            <a:pPr marL="533400" indent="-533400">
              <a:lnSpc>
                <a:spcPct val="114000"/>
              </a:lnSpc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Trademarks</a:t>
            </a:r>
          </a:p>
          <a:p>
            <a:pPr marL="914400" lvl="1" indent="-457200">
              <a:lnSpc>
                <a:spcPct val="114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000" dirty="0" err="1" smtClean="0"/>
              <a:t>MelCancerVac</a:t>
            </a:r>
            <a:r>
              <a:rPr lang="en-US" sz="2000" dirty="0" smtClean="0"/>
              <a:t>™</a:t>
            </a:r>
          </a:p>
          <a:p>
            <a:pPr marL="914400" lvl="1" indent="-457200">
              <a:lnSpc>
                <a:spcPct val="114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000" dirty="0" err="1" smtClean="0"/>
              <a:t>Melvaxin</a:t>
            </a:r>
            <a:r>
              <a:rPr lang="en-US" sz="2000" dirty="0" smtClean="0"/>
              <a:t> ™</a:t>
            </a:r>
          </a:p>
          <a:p>
            <a:pPr marL="914400" lvl="1" indent="-457200">
              <a:lnSpc>
                <a:spcPct val="114000"/>
              </a:lnSpc>
              <a:buClr>
                <a:srgbClr val="000066"/>
              </a:buClr>
              <a:buFont typeface="Wingdings" pitchFamily="2" charset="2"/>
              <a:buChar char="§"/>
            </a:pPr>
            <a:r>
              <a:rPr lang="en-US" sz="2000" dirty="0" err="1" smtClean="0"/>
              <a:t>DanDrit</a:t>
            </a:r>
            <a:r>
              <a:rPr lang="en-US" sz="2000" dirty="0" smtClean="0"/>
              <a:t> ™</a:t>
            </a:r>
          </a:p>
          <a:p>
            <a:pPr marL="914400" lvl="1" indent="-457200">
              <a:lnSpc>
                <a:spcPct val="114000"/>
              </a:lnSpc>
            </a:pPr>
            <a:endParaRPr lang="en-US" sz="2400" dirty="0" smtClean="0">
              <a:solidFill>
                <a:srgbClr val="000066"/>
              </a:solidFill>
            </a:endParaRPr>
          </a:p>
          <a:p>
            <a:pPr marL="533400" indent="-533400">
              <a:lnSpc>
                <a:spcPct val="114000"/>
              </a:lnSpc>
            </a:pPr>
            <a:endParaRPr lang="en-US" sz="2800" dirty="0" smtClean="0"/>
          </a:p>
        </p:txBody>
      </p:sp>
      <p:sp>
        <p:nvSpPr>
          <p:cNvPr id="23556" name="Line 10"/>
          <p:cNvSpPr>
            <a:spLocks noChangeShapeType="1"/>
          </p:cNvSpPr>
          <p:nvPr/>
        </p:nvSpPr>
        <p:spPr bwMode="auto">
          <a:xfrm>
            <a:off x="179388" y="1268413"/>
            <a:ext cx="8856662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Page  </a:t>
            </a:r>
            <a:fld id="{72F9FEE6-2CAC-4C64-985D-A81DF7BFDF4D}" type="slidenum">
              <a:rPr lang="en-US" sz="1200" smtClean="0">
                <a:latin typeface="+mn-lt"/>
              </a:rPr>
              <a:pPr>
                <a:defRPr/>
              </a:pPr>
              <a:t>22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accent6"/>
                </a:solidFill>
                <a:ea typeface="Verdana" pitchFamily="34" charset="0"/>
                <a:cs typeface="Verdana" pitchFamily="34" charset="0"/>
              </a:rPr>
              <a:t>Major Unmet Medical Need</a:t>
            </a:r>
            <a:endParaRPr lang="da-DK" sz="3200" b="1" dirty="0">
              <a:solidFill>
                <a:schemeClr val="accent6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7" descr="Metastatic_Colon_Canc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71" y="1700810"/>
            <a:ext cx="3044329" cy="4891223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204864"/>
            <a:ext cx="3611600" cy="2664296"/>
          </a:xfrm>
          <a:prstGeom prst="rect">
            <a:avLst/>
          </a:prstGeom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50813" y="1268413"/>
            <a:ext cx="8856662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Page  </a:t>
            </a:r>
            <a:fld id="{72F9FEE6-2CAC-4C64-985D-A81DF7BFDF4D}" type="slidenum">
              <a:rPr lang="en-US" sz="1200" smtClean="0">
                <a:latin typeface="+mn-lt"/>
              </a:rPr>
              <a:pPr>
                <a:defRPr/>
              </a:pPr>
              <a:t>23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 smtClean="0">
                <a:solidFill>
                  <a:schemeClr val="accent6"/>
                </a:solidFill>
                <a:ea typeface="Verdana" pitchFamily="34" charset="0"/>
                <a:cs typeface="Verdana" pitchFamily="34" charset="0"/>
              </a:rPr>
              <a:t>Upcoming Milestones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800" kern="1200" dirty="0" smtClean="0">
                <a:latin typeface="Calibri" pitchFamily="34" charset="0"/>
                <a:cs typeface="Calibri" pitchFamily="34" charset="0"/>
              </a:rPr>
              <a:t>Patient Name Use Program in Europe</a:t>
            </a:r>
          </a:p>
          <a:p>
            <a:pPr lvl="1">
              <a:spcBef>
                <a:spcPct val="0"/>
              </a:spcBef>
            </a:pP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Q1 2015: First patient receives MCV vaccine</a:t>
            </a:r>
          </a:p>
          <a:p>
            <a:pPr lvl="1">
              <a:spcBef>
                <a:spcPct val="0"/>
              </a:spcBef>
            </a:pP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2015: cash flow positive company</a:t>
            </a:r>
          </a:p>
          <a:p>
            <a:pPr lvl="1">
              <a:spcBef>
                <a:spcPct val="0"/>
              </a:spcBef>
            </a:pP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2015: manufacturing in KSA (MENA region)</a:t>
            </a:r>
          </a:p>
          <a:p>
            <a:pPr lvl="1">
              <a:spcBef>
                <a:spcPct val="0"/>
              </a:spcBef>
            </a:pPr>
            <a:endParaRPr lang="en-US" sz="1600" kern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sz="1800" kern="1200" dirty="0" smtClean="0">
                <a:latin typeface="Calibri" pitchFamily="34" charset="0"/>
                <a:cs typeface="Calibri" pitchFamily="34" charset="0"/>
              </a:rPr>
              <a:t>Clinical trial</a:t>
            </a:r>
          </a:p>
          <a:p>
            <a:pPr lvl="1">
              <a:spcBef>
                <a:spcPct val="0"/>
              </a:spcBef>
            </a:pP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January 2015: CTA in Italy  (through GISCAD)</a:t>
            </a:r>
          </a:p>
          <a:p>
            <a:pPr lvl="1">
              <a:spcBef>
                <a:spcPct val="0"/>
              </a:spcBef>
            </a:pP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April 2015: Fist patient enrolled in ACTIVED</a:t>
            </a:r>
          </a:p>
          <a:p>
            <a:pPr lvl="1">
              <a:spcBef>
                <a:spcPct val="0"/>
              </a:spcBef>
            </a:pP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December 2015:  Fully enrolled clinical trial</a:t>
            </a:r>
          </a:p>
          <a:p>
            <a:pPr lvl="1">
              <a:spcBef>
                <a:spcPct val="0"/>
              </a:spcBef>
            </a:pP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December 2017: Interim results.  Move to pivotal phase</a:t>
            </a:r>
          </a:p>
          <a:p>
            <a:pPr lvl="1">
              <a:spcBef>
                <a:spcPct val="0"/>
              </a:spcBef>
            </a:pPr>
            <a:endParaRPr lang="en-US" sz="1600" kern="12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0"/>
              </a:spcBef>
            </a:pPr>
            <a:r>
              <a:rPr lang="en-US" sz="2000" kern="1200" dirty="0" smtClean="0">
                <a:latin typeface="Calibri" pitchFamily="34" charset="0"/>
                <a:cs typeface="Calibri" pitchFamily="34" charset="0"/>
              </a:rPr>
              <a:t>US / Regulatory</a:t>
            </a:r>
          </a:p>
          <a:p>
            <a:pPr lvl="1">
              <a:spcBef>
                <a:spcPct val="0"/>
              </a:spcBef>
            </a:pP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May 2015: tech transfer to US CMO</a:t>
            </a:r>
          </a:p>
          <a:p>
            <a:pPr lvl="1">
              <a:spcBef>
                <a:spcPct val="0"/>
              </a:spcBef>
            </a:pP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June 2015: IND open in the US</a:t>
            </a:r>
          </a:p>
          <a:p>
            <a:pPr lvl="1">
              <a:spcBef>
                <a:spcPct val="0"/>
              </a:spcBef>
            </a:pP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September 2015: accelerated development pathway negotiated with FDA</a:t>
            </a:r>
          </a:p>
          <a:p>
            <a:pPr lvl="1">
              <a:spcBef>
                <a:spcPct val="0"/>
              </a:spcBef>
            </a:pP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October 2015: on going one site clinical trial in the US</a:t>
            </a:r>
          </a:p>
          <a:p>
            <a:pPr lvl="1">
              <a:spcBef>
                <a:spcPct val="0"/>
              </a:spcBef>
            </a:pPr>
            <a:r>
              <a:rPr lang="en-US" sz="1600" kern="1200" dirty="0" smtClean="0">
                <a:latin typeface="Calibri" pitchFamily="34" charset="0"/>
                <a:cs typeface="Calibri" pitchFamily="34" charset="0"/>
              </a:rPr>
              <a:t>January 2016: Patient Name Use Program in the US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Page  </a:t>
            </a:r>
            <a:fld id="{72F9FEE6-2CAC-4C64-985D-A81DF7BFDF4D}" type="slidenum">
              <a:rPr lang="en-US" sz="1200" smtClean="0">
                <a:latin typeface="+mn-lt"/>
              </a:rPr>
              <a:pPr>
                <a:defRPr/>
              </a:pPr>
              <a:t>24</a:t>
            </a:fld>
            <a:endParaRPr lang="en-US" sz="1200" dirty="0">
              <a:latin typeface="+mn-lt"/>
            </a:endParaRP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150813" y="1268413"/>
            <a:ext cx="8856662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pPr algn="l"/>
            <a:r>
              <a:rPr lang="en-GB" sz="3200" b="1" dirty="0" smtClean="0">
                <a:solidFill>
                  <a:schemeClr val="accent6"/>
                </a:solidFill>
                <a:ea typeface="Verdana" pitchFamily="34" charset="0"/>
                <a:cs typeface="Verdana" pitchFamily="34" charset="0"/>
              </a:rPr>
              <a:t>Economic Key Figures</a:t>
            </a:r>
            <a:endParaRPr lang="en-US" sz="3200" b="1" dirty="0" smtClean="0">
              <a:solidFill>
                <a:schemeClr val="accent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>
          <a:xfrm>
            <a:off x="611560" y="1268760"/>
            <a:ext cx="8208912" cy="4525963"/>
          </a:xfrm>
        </p:spPr>
        <p:txBody>
          <a:bodyPr/>
          <a:lstStyle/>
          <a:p>
            <a:pPr>
              <a:buNone/>
            </a:pPr>
            <a:endParaRPr lang="da-DK" sz="2800" b="1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da-DK" sz="2400" b="1" dirty="0">
                <a:solidFill>
                  <a:schemeClr val="accent2"/>
                </a:solidFill>
              </a:rPr>
              <a:t>DANDRIT BIOTECH USA, INC</a:t>
            </a:r>
            <a:r>
              <a:rPr lang="da-DK" sz="2400" b="1" dirty="0" smtClean="0">
                <a:solidFill>
                  <a:schemeClr val="accent2"/>
                </a:solidFill>
              </a:rPr>
              <a:t>. is </a:t>
            </a:r>
            <a:r>
              <a:rPr lang="da-DK" sz="2400" b="1" dirty="0" err="1" smtClean="0">
                <a:solidFill>
                  <a:schemeClr val="accent2"/>
                </a:solidFill>
              </a:rPr>
              <a:t>listed</a:t>
            </a:r>
            <a:r>
              <a:rPr lang="da-DK" sz="2400" b="1" dirty="0" smtClean="0">
                <a:solidFill>
                  <a:schemeClr val="accent2"/>
                </a:solidFill>
              </a:rPr>
              <a:t> on the NASDAQ </a:t>
            </a:r>
            <a:r>
              <a:rPr lang="da-DK" sz="2400" b="1" dirty="0" err="1" smtClean="0">
                <a:solidFill>
                  <a:schemeClr val="accent2"/>
                </a:solidFill>
              </a:rPr>
              <a:t>stock</a:t>
            </a:r>
            <a:r>
              <a:rPr lang="da-DK" sz="2400" b="1" dirty="0" smtClean="0">
                <a:solidFill>
                  <a:schemeClr val="accent2"/>
                </a:solidFill>
              </a:rPr>
              <a:t> </a:t>
            </a:r>
            <a:r>
              <a:rPr lang="da-DK" sz="2400" b="1" dirty="0" err="1" smtClean="0">
                <a:solidFill>
                  <a:schemeClr val="accent2"/>
                </a:solidFill>
              </a:rPr>
              <a:t>exchange</a:t>
            </a:r>
            <a:r>
              <a:rPr lang="da-DK" sz="2400" b="1" dirty="0" smtClean="0">
                <a:solidFill>
                  <a:schemeClr val="accent2"/>
                </a:solidFill>
              </a:rPr>
              <a:t> (</a:t>
            </a:r>
            <a:r>
              <a:rPr lang="da-DK" sz="2400" b="1" dirty="0" err="1" smtClean="0">
                <a:solidFill>
                  <a:schemeClr val="accent2"/>
                </a:solidFill>
              </a:rPr>
              <a:t>ddrt</a:t>
            </a:r>
            <a:r>
              <a:rPr lang="da-DK" sz="2400" b="1" dirty="0" smtClean="0">
                <a:solidFill>
                  <a:schemeClr val="accent2"/>
                </a:solidFill>
              </a:rPr>
              <a:t>)</a:t>
            </a:r>
          </a:p>
          <a:p>
            <a:pPr>
              <a:buNone/>
            </a:pPr>
            <a:endParaRPr lang="en-GB" sz="1000" dirty="0" smtClean="0">
              <a:ea typeface="Verdana" pitchFamily="34" charset="0"/>
              <a:cs typeface="Verdana" pitchFamily="34" charset="0"/>
            </a:endParaRPr>
          </a:p>
          <a:p>
            <a:r>
              <a:rPr lang="en-US" sz="2000" dirty="0" smtClean="0"/>
              <a:t>During the 3</a:t>
            </a:r>
            <a:r>
              <a:rPr lang="en-US" sz="2000" baseline="30000" dirty="0" smtClean="0"/>
              <a:t>rd</a:t>
            </a:r>
            <a:r>
              <a:rPr lang="en-US" sz="2000" dirty="0"/>
              <a:t> </a:t>
            </a:r>
            <a:r>
              <a:rPr lang="en-US" sz="2000" dirty="0" smtClean="0"/>
              <a:t>and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quarter of 2014 the Company’s has made a public offering at a price </a:t>
            </a:r>
            <a:r>
              <a:rPr lang="en-US" sz="2000" dirty="0"/>
              <a:t>of $</a:t>
            </a:r>
            <a:r>
              <a:rPr lang="en-US" sz="2000" dirty="0" smtClean="0"/>
              <a:t>5.00 and today there </a:t>
            </a:r>
            <a:r>
              <a:rPr lang="en-US" sz="2000" dirty="0"/>
              <a:t>are 9,533,290 shares of Common Stock of the Company issued and </a:t>
            </a:r>
            <a:r>
              <a:rPr lang="en-US" sz="2000" dirty="0" smtClean="0"/>
              <a:t>outstanding.</a:t>
            </a:r>
          </a:p>
          <a:p>
            <a:r>
              <a:rPr lang="en-US" sz="2000" dirty="0" smtClean="0"/>
              <a:t>The total market valuation is 47,666,450 USD (with a stock price at  5 USD per share.</a:t>
            </a:r>
          </a:p>
          <a:p>
            <a:r>
              <a:rPr lang="en-US" sz="2000" dirty="0" smtClean="0"/>
              <a:t>Result last quarter – 525,243 USD.</a:t>
            </a:r>
          </a:p>
          <a:p>
            <a:r>
              <a:rPr lang="da-DK" sz="2000" dirty="0" smtClean="0"/>
              <a:t>Cach flow last quarter + </a:t>
            </a:r>
            <a:r>
              <a:rPr lang="da-DK" sz="2000" dirty="0" smtClean="0"/>
              <a:t>6,210,289 USD</a:t>
            </a:r>
            <a:endParaRPr lang="en-US" sz="2000" dirty="0"/>
          </a:p>
          <a:p>
            <a:r>
              <a:rPr lang="en-US" sz="2000" dirty="0" smtClean="0"/>
              <a:t>Production capacity Q1.2015 – 500 vaccines, production capacity can doubles with 3 month notice. Net income pr. vaccine is 12.000 USD.</a:t>
            </a:r>
          </a:p>
          <a:p>
            <a:endParaRPr lang="en-GB" sz="2000" dirty="0" smtClean="0">
              <a:ea typeface="Verdana" pitchFamily="34" charset="0"/>
              <a:cs typeface="Verdana" pitchFamily="34" charset="0"/>
            </a:endParaRPr>
          </a:p>
          <a:p>
            <a:pPr>
              <a:buFontTx/>
              <a:buNone/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>
            <a:off x="150813" y="1268413"/>
            <a:ext cx="8856662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531" name="AutoShape 3" descr="data:image/jpg;base64,/9j/4AAQSkZJRgABAQAAAQABAAD/2wCEAAkGBhQSEBUUEhQVFRUVFRcVFxYYFxcXGBgUFxQVFxcZHBcYHCYeGBkjGRQVHy8gJCcpLCwsFh4xNTAqNSYrLCkBCQoKDgwOGg8PGi4kHyQpKSwsKSwsLC4sLCwpLCwsKSwsLCwpLCwsLCwpKSwsLCkpLCwsLCksLCwpLCksLCwsLP/AABEIAMgA/AMBIgACEQEDEQH/xAAcAAAABwEBAAAAAAAAAAAAAAAAAQIDBAUGBwj/xABEEAABAwIEAgcGAwUGBQUAAAABAAIRAyEEEjFBBVEGEyJhcYGRBzKhsdHwQlLBFGLT4fEjM0NTcpIXgqLC0hUkY4PD/8QAGgEAAwEBAQEAAAAAAAAAAAAAAAIDAQQFBv/EACsRAAICAgICAgEDAwUAAAAAAAABAhEDEiExBEETUWEUUqEi0fAjMkKBkf/aAAwDAQACEQMRAD8A56KwdrY8/r9Ul7o1UIVUsYm0G4+XhyXsbmjrqqbdVTdXmLjn9eRUd1RTeQwfNZAVlEL0Qep/IBYMqp0VFXNqJ1tVUjkAmFybc9NdakOqJnMBZcgHJkvRBynsBJDkrOowegai3cCV1qLrVDNVAVUfIBOFVLFRQW1E62onUzSYHpQcogqJxtROpAPlNvCPOkucmbAZeEw4KQ4plyjIwRCUESKUgDoKVmTGdEai3YB8vSDUTJejc4N1ueWw8efglcwHm8zYfE+H1ShjCNLDl/NQXViTJRh6XcBzOiNRNZklz0rkA6K5BsgYd7uv5fpz8FGL1uugfs9/am9fWJbRB21MbBScwMTKErs7+DcPa4MdQBGhdmM95ndZP2h9AhhWtr0JNFxjWS08jHz7kvyc0zE7MKClB6blBVs0e6xDOmglBbYCpSgUhHmW2AouSHORFybc5Y2AouQDk3KUCksB5rk4HqOCjzJ1ICSKiW2oogelB6dSAmCsgaqiZ0OsTbgSTUSS5M50M6zYBwuSS5IzIsyywFEo2sJ08zsEbWWk2HxPh9UT6s20HL71KUAnVYs3/dv5cgo5KW5IKRgFKPMkoJQDzJLihKSSsbAKV3noaWP4TS6r8JOcXJzamw2gd64KVo+iHTR+CcRd1Nwgtkx4pLp2Y1aNpimO60g6ztz8lc9K6zafBqgqC76jQGzcOAEn6Ec91SU+nmBqdt2djuUA68llem3Tg4zLTYMtKnZo3Pee9TfMuASM45lpFxz5ePJECm6dQg2TwaHe7Y/l+n0V0zQgUcpEoAprAXmRZkv9kfE5XehTRHNGwBkpBRoisYBSlApKKVgDkoSkAqy4Dwo4mu2mNzc8huUOVK2alfBCaJ0W34D7MqlaiKtSo2kDo0glxHOBoPFbPC9CcJhsjhTk5gA90uB1k5YudLQpfED2mltRzrE9oEchDW/lF7nXZeZm86+MfB1w8fn+tlbw32e4JjBnBqHdxdG24bppzVlhejPDpLDhmm05sz9hJi6r8aHsEAkgi7i0Q3um40I773710OGmo5obWdSdAu4wHOInsgXi8AGT3rhnmyPlyf8A0zoXjwXPZZP6CYCnTLjRJDrWzEiRIM7LM8a9jktL8G8u36twh3z/AEC1nDxXw8NquzOcJcSSW5e52lwrzAYujENc3KbQIEEAwQ7np8EsPLyxl/TK/wCUc04xbpHnDiHC6tB5ZVY5rgYggpizdbnlsPHme5eh+knDxWomnig17cpLajQW1WgxDtMutomDHpw3pP0WqYOpBGambsqD3XNOhH02Xs+N5kc3HTIzxShyyodUJMlFKRKErtskGSklESilY2AaEIpRysAblEUUopSWACiKBKJKAEAggEALCWCkBKCZAPZw73tfzfX6/NdC6FdEaTWCviRJ1Y3Yjme5c8w7ZePELtWNYGYdgiB1bYFjtcSDPI6bofJjdFpS6UUc4YadLLb3mNgzEiwG25I/RFxn2bYTiLesoMOHqQeyGnKXfLfbkbLn+JkX/r5haroR0ifTqBju01zgNyZNotrNtZ0CnJexUzkvHeCvwtd1KoIc0wq9dG9uBb+3tIjMWNLojXvI1K5xKpF2hwFJSikrQF0mS4DmYXcuBdFKWDoNy5TVe1svNu0cpyhxs0X17jzXFuD4R1WvTY3Vz2geJK9BYmpTqMAsQyGzzy2NvxHQrz/NlKlFHV4tbWxLy4MpvgOLuyBqAcozQ3SLi+qg4V7WmoHyHtblYIAEwCZB5xNhaEWKLqID3VBYOLWh0OFrE7XJ/pEqoqcS65xeCQZzkAx2zoS4XgX0knTdeYo+zr1c3aCqUC97IYAbSBN7gwZsHX7tLqu6ScTaagH4m2LgbEA6AaW7uaQys4VXS9z+Rmznk6jY76/CFWY14Lg1kue5xLhYibRbn4W0VTq1a7LOl0lrZSQ9zRBmSTI7mm28SQdo0TtHpCXf3hy3gObAyiDOvvGdfuKzBYMvkOeGtbEzvext713X187xX1akA02kObnzTlIk3A1vEH4rNY+jdIv0bylwitAjEiox8gMm+t8wGgsNdLWR4ekK2bA4oRIc1rj+B4BDSI1ExPOSsZguKVqUtp1HMLiHOAdDSGzAN4cLrbcM4lh67qTqkNdduZtrsg3tDgc2uvlrF7Qd/wCITJDaDRxvi/DnYes+k8Q5jiD5FQ5XVfbRwtjm0sTTG2R5Hd7pPlIv+Vcnle/gzfLjUjw2KlCUmUcq1mByhKKUUoAQSilBBIAEEAjQAEEEJQAYSgUiU5kO8Dx+mq2wFMfBBXX+C8YbjcG1rQBWpgZhzaBEgc7/AAXHw3vHr9VIwmOqUXBzHFpFwRZa+TGrOn4jh5Ls0X0I8o9FZYJtLDMFStbKc+S4LiAcoE94m3PVc6/4g4qIzjxyiVT8S41Vrumq8u+XopuLYJD/AEl447FYh9V25sOQ2Cq5S+sDve1/N9efim3CDH81RcGglT+EcEq4moKdFhc48kzwvAmtVbTbq4gL0N0f4Bh8BhuzlzwzM4zOYkGJAMN79j6IXLpCydGT6IezX9jrsr13h1Rgzim28OiRJ01IVw7iraMMIgh1V4tu97nNBcNLHyy96j8Y6WRUPV3IkE2IlrtpEaTM3+SxmLxpqOkn78kmbBCSpm48souzTVcEXEuc9lVxaHEGzWgkgC4lxMP7II0JJG8scPzMAADi8EEWbdozOdDbQW2gaDTZY04p4YGyA3NJNg42j3idAOeik1OlINFzWGAOzOpdY89BfW5M7arzZ4XHg9PDktWuw61R9KoyBs4Q9mpLjAAOpjldRsY1gq7ufqdGNFtJuSe6BebqEzGubJzOGzcsAdr3rwCBppExdJq4k5Q3K21pHfqfFIlFflnX/qSfP8dlhiOI05YDJa2zgy2/Mkk+JM3TGKxZIysa5tKbSBpJjtRrHyUItAALcrjMZXAkjyGoSRWcZJuSe+f5JKt2U4SHQ8gEDQ/orjhlNxw2YiW0qwqa7OyM02u0KobUy+8C4cpATnDMa6m/sRLwW3JiHAjwJhZJNhwkbTphSp1eFPcyfda650LXQWx3Z5B5FcUXVeJuc3hNUusHFobtq4eo7B+K5Su7w1rBr8ni50lPgOUcpKErtsgKlCUmUJRYCUFNx3BK9H+9pPZ4tIUJIAaEokJWgHKKUERQA7mgd5+A+qfwmFntOkgmGtGrneOwG5Uat7xVk0w0RtQkeLnQ4/EoAn4ZjRs3yAjlqbkTad9keJdQ912UH0I9NCmRMuDdQ4gD/TT7A+ZV90e9mjq1NtSu/qw64EdojY30lFgZDGYTJcHM06OHy8VGldOr+yo5XNw9TrJB7FpkNkEczI9FgG4HJIqNhwJDpGhEQOQm9zyQpARWYeWF0i02vJjLPd+IJhWTrAWyjtyMrTIytMiLGbeiJlJpBcGizS7SAbltwDqCNtitsDQeytrTxBmcTqQOZi2xXU+keOABygAgsk6iS8H1AOkXkawuIcJxJo4guZALXgCbxNTLpPJdQ4LxMYxpLHtFRxbILRMmmLiXWhsaTomhPViSjZScQrES394jWdCZtt2j5KAVfVOGlr375XvvkEiCDNzbw7lWfsxyZg03EgZHHXbPFyRvp3LGzEir4if7Iqro1cukG4NxfwlbOjwcEkVGA5WtJH4iHgkWNj8dYsq+phKXaytiCIBDYI3lzpAIcYi2i48sk3R6GCD1shOrBzJNKG6+8ZnTcyRJ5IhRESY0BsSY5DuJUzHU2sLSM3uXaWNBBD2A7QRJmY2hHiKjWlwcA2TBhoJzFoOmgAzDQXuuTX6PQWRrsYaw2qbzbnbuS6Ul+d45uMjbwTjWgC0TmLN4kDMTzjLeJ3RVassdY+64iwFo1tY/dyl1Mc3LogY0w4g2udtbxadlZcEwXWuBIuD2ogDLYCBuSUh1MOqZiTGYwSC7vgD8I0ub8hutL0Vw2d0usxj+tc7SwB1PLVEuBm+LK32o45rMNSoCzi4vLB+FgENHxcuXZVedKOKHEYupUJkFxjw2+CrAyQu/CtIJHlZE5OyLCEJ0MRFitsT0GkEstRZU1i6nqHBcXZiGPo4pjXtcAJLQdSBEC863C4J7SujbcDxCpSp+5Zzf9LhIHxXWzxujg5qVagyxOQEElwPZsuK9MukJxuLfWiA42HJosB6KMXbFopJQlFCEKtgCUJR5UMiyzaFOuJ8j+in4GrmaBqWggjd1N2sd4N1AZZOspXlpg8t/IosKZt/Z9wjr8dSBGdohzo/G1mj2/vAWLV0Xpo5pGSk5rTNwbQOQGoHcdJXL+g3SY4XFsfUacpMOIAuDuWkQT3iF0njVUVDnpte4GIcTDTOlyTy+CaL7FkiB0eruwz+sLyTYdwvy3P1VN7XcPTFeniWAf2zQ4uaJ7WmzmkaTE73VthcO57r+6D3gffjyKzHtL4u2s9lGldlIQYg9rfx5eSlJ0zYRbMZUx7S0tg/jiw/HrPK+wSKGMDWRBJgtI2LS6TfWYTZwxmIM8kp+Hy733A28+a3Yr8Y+zGsBmHG4JgAEkGRJkzfw5pzBcQywe0COVrgQDMiLRsdFDFJONppXIdYjVYL2iVGNIe0PnWRqYEnMDMGASIKn8F6Z0XVWtqMyN0BID8o2EyJAWIdRjVKgWifFI3aodYkuTsXFuEOaM96gfkEtAEANLmWB5PI5EW2tmcZSe+Ya4FwyuGWXGbG/zkFSOjXtEZSw3VVmGoGgNY4ES0ST2gQZvvon2cVwuJDstTKdcruyHGfGJXFJTTtnRjkqplLXzG9QnsjKAZd2bDLHcWt3slsxbXFz8okt/FDgDESASIdt38le1OCnUtAYQYJM+f8AO6hYjgj6bsuX3o8YNxr4jZLt6OhOL4KduLBMdqNQfxZ597SO6NNk5hqBrdm8E5QIA1ntRO1zJMcoVjS6PVM0RA1k279TcKxwvB8nbaQxoPvOcLDnIHot3+hnoDhvBQ+q9urcxBcYkwT2dbx+bZUnTDpWGB2FwpApz2nD8R5TuPmovH+lPZNDDk5Se0/d3d/p19Vl20SeU96rCPuRzyVjYpylVGQNvKU43DkG/wB/op2Iwrmhrmg8rifgVbYm4lTkvEGUl1NWTWmobgTsBDflqmK+Gg29LyEbBr9kAtRdWVIcw7pHVp1Im8Yl5LtST5pH7MnZ7k9TY2LzPdELHJodY4sijD80OoUkt5IBvcVm7N+GJG6qBcpIpzvZSzfYfNGykdbeg+S3f7F+L6Q1TwvwTha0fyv8UttKTr+nyTrMLeLnySOZaOG+iGXAaAhW3DulFekAG1DHI3Ud+GA+4S6WHBSuaG+CuyfjelmJrCMxAiIFlW0qT3auPfrZWOGw7W3cbfH7+wmK2Ia3tNloHugEi/OdZWKVmawXAxUpNa10ZgZgyDP8h3Kue5PV62YmCYmbnc6ySmwByk/BUX5EdehDGkqQwAam/wB7oGgTvbkE04Ad5W2habFggOuSW9x3jv1TdZzZ7DSPEykkEpQMaC/NNYuodOm8QRofj3XUxlAOMCAeUj4EG3h6KK15KcawmwBJ5cu+2gSPkpFJFwOOVabAynUIA5F1j9hT+GdNcUwQKk97mhxHmRKqKGF06wEnYj9efzUkYbIROjhYwCIPibhc89TphFPtFji+IVa5GerIJ2kePgodXAEtOSoXi/ZE/qna+DeDuWjQgQ34WCPhWGYaxNdzqTSDdoJk66gGFOLvhFdVFWVuGwoLg10NvqQT9lWTuDMH+JA/ebfvjkpfEOH4YAupYjMPy5Mzr+EKrGJq5SHsc5uYBrnAgg7CTaYTtSE2i+Vx/n5JTeBMmXvhvOLHzBSMU6kBBdLRZgBJMd/I+KZxuJsG3yjtQSSe1Fz+kWuiw1JtXs8gIgdo698bfJKr9hqmtmxptEZXPEgF0NuCRGqr8QZN5PzU40ssgTE3bOn6pgtANwUylyN8ZBLI8EsBvNTH02viJDuRu0+e3ok0+GOcJAJ8P6p9l7E0oYw+Be/3bx3pRwrm+9baJEqxxnFmFuVrc/i0D0OqqXNdvA+K1NvsWkuiXSqstG2vZn9UkV8zuV7GwHzt6qGG+MpwTFiQPGAtpC8jr65BPznVMGEXVk7j1CDaTicokk7AytSB5KHqFNtydAjqVG/gstDw/wBl/EKzQ4U4B90Oc1pNpsHGVRcV4JXwtU069MscNZ08ba+S3QmvIXoRTrTaJKd65rR2jLtgACB4mb+nqofXOFmgjyufoO5JdTeNbffcs1SHc3JC61bMZJcfP+SaqVT4W+9UtoG7Z8z+qN7nbAD0TIRojil3EowOfwRuc7c/H9EkzsEwovrToLD4pIgI24ZxTw4YeXqlcor2PHHN9Ij5idPgltwrjsrLCcLJMfJWdLhAAsb9/wDNSlnS6Lrxn/yKbD8KNrOcToG627gn8LhXZi0AiJkaRGslaHh2CqUpc2o1hIgyzM4DldR6dKmJLnS5ziTMtzTeYAU5ZuAjiWz4HcOabmhrruHIE20gnvQq0IgAdgneIHhuFMpYqk1vZY5zuQAAtzJ19FXYrigee202ECDYeUqO1lIwafXA87DANmnU03Ej1gn4KFT4qQbucG9xv5TKj065Dg4bFIrMa64Ik6tP108v6J4oWS9Pkfa2m+XNBLp0zEHxBCRjMR2coLwNCHOc7TlJUMOgzGXv/kVPweKy3jMeZ+ipdCODf5Kw1+rMENc128dq3idfmnDUDnggWIHK0W2FlIx7mPOYggnWw9VGwxGkAmdTa3Ow/Wya7QJOLJlahkd5W8EOsYfwj1IHofqp3E5DQC21oMyD3iFXswoIJEgjax+ltlJofHNyVsdOGB7Qp2/dff5n5Iw2Pwv9J+NlHp0XToZP3topAoPgX+J2JH6JGzrWNNclaKzfyH1KS4DdquanR9lIHrHtc4WygjWdxM/BRRRptMPaTyDXCR4210Vdl6IqLfJVHLy+/JNkcgfvzVs/BgiQ1rR3zPyj4pVLAM3cwDnJ+ib5UjP00mUzad9Pgt17JMFTdi3PqNzdXTc9ojdoWfpYBricpmN/5aqy4DxEYSu2q0mRsG9mNxreyaOZWQy+K9Wl2dOq9IqrXdp5i+g/EDMj1jwJWc9tD21aGGqAy8yLbtgH4OJCLFdLMO92cOJ3DQ027h5rMcd4y/FVA7I7K0ZWNzQAP11V8maL6POw+Lku2qMizAVNYIHM2+ak0MIXw1hLnHbQd9zCsv2SoTcAReAZMbwJkpisO0HhnZB0BE/flso/JZ3xxNAwvA6rx2WTro7l4SmTgy1xa4NpuGz5n5KbV6RVnhrGnI0eceG0d0KAWjNEyecXkrW6MjCT/wBxLGDYG/gc7WQXOn0bbwTQbezI9Uf7PF8wPnf4BIyH7Kk3Z0whqWmEZLoqFrBrOSfg2VIxDKTCWt7cj3oc0A+G6pBV7yClDEH8yi4NnVCUUabhWDY4lxNmtJILS4kDWOzA/RTTQoCXbzs4wB4WJCy9LFOG574Kl4fGuAI1BHIHzjnr6rncWikoqXNl7T4pSbOTs/vEkmJ2A0Mf1VDj3sc/M2In3Sb/AH93TVf3STHhp8dFXtrsBuPJVjFsjrGDtFtiqwcQWiNsu3LzUPE4YgSbT+irK2Pl0gn1QGKeRGYxMwrLE0ReT0h2pV/Lv9yhSw4cbuA+Upt+GkTaO8/VAU3DSfUqnrgn2+Sxo4Nh96o2dAbn4xorKkzDBoD3PB5tEgiNZMWWfosdNypTauXskZj+X70PepSjb5LRcUu6J1fB0nXz9kbNaQ7TXt25Wm6rg0OcBRYc2mpknfW0FTf/AEqo6DBy/ljTx5/JTsPwJzmyJkX920d86rE64Mk4tW2O4Rzo6qs0N5GxJ5aW8wo2Pw2U6GFKwWCe+mRIfEwCc0kbX937smcVwerYHX8hM+Qd+iyS2I45RhLloh0zGhI8LI+uG5d8D8wUb8GW9mYd+UkSfDn5SmcnOJ8QpNNdnoxyQkuCLVxTT7rTrdxcTPr3+CmYHF0GmXBzTuc0iPA6C3eqJ7o1KdwtEPuZjXl9+C63BUefuaZ3GqTmANDGl2vYBIAdJIJJg+SaGJoON3vAFjDGgfD+qrhw4GSJgCRaCRzveJTbsA8loNuQ0+HP4qesSik0uyfWxdKIp9ZJncCeWmngo9OgTcvaJ2JJhN1OHOaJ1HddOYVhi7T5xEeJWPhcDwkvsn4HBMm7nH/THwEyVbVarKIP9hUMWBLctyNS66h4ZrInM1uX8t3E+NgrwcXDKZb2TOof2vOAI8lzOTTLPWdezH4uu6obDKL2aImbmY131UUUQXgOflaTBeQYE+U7H1WyxnGC6BSED8TsobJO3ICxWaxzCZJAO5jZUhk5qhpQWv0W7+gOZufD1mO7jpPiJjzWZ4hwerh3ltRsT2gRcXtt4KXgHhsu611PLoWTJMagSO7VPP41iHTLw4uAHayZoE6iCJuV1qSaPNrJGSVp/wAFTSZMQde9OfsDzomH0S09qR4DXz2T2GxrhI60RabB1u4GJ+CyispP0Rqji2x/VMDFwfdVpVw1Jxk1XkWE9SR36A7KL1LQ50SWDRxp3Plmt6p0l7I7N9ApY87ADyBXQeins/qYloqVnuYw+W/JZXojwr9pxVNn4cw7RAbbkY0Xc+L8SZhKQAsGNEN2OwbvcwSr4PHjkdv0cvleXPEtY9lUz2e4HKGXzEzmJEn/AJeUDb+SpeOex6m9znYd5ESSx1oG1yiPS5pqy2jmdpLnNHZzGXNcB2dQTIIGUeKvMB0tAIdVJAcQWuJJ/CQWvDbjnP8AJdM/HiukefHycv7jh3HeAVMPVNN7S0g6m26YoYBztL/e8runTjg7cXgH1HZetptnM0awdrZgNTBg3IhcD/bXtOpHp+i45Rd0ejhzbRv2WD+Hva2SW+o+qZa97BDWl28lpj46qO3GE/iM7az6pLq5PvEn1S60V2b7ZKZRquuTA7hA+Ct+HUXAjtgQNQGj5j5rNftrgbE/FODiLybz6lLKEmPGUUaTH45zMpFVzidi4f8Abp6phvERUNnGmdxLiJHKJ+KrTDgXEy6ddSe48oTTcO3cmZ+7KWkfZ0xba4LjDVSKgIdUmPwvFOYPJ2a8eGqn4EF9Qmqalz2QSTJGxIEH4KqpYmQA8B3J1wR5fZR1arm+648wR9Qpyt8Fvj4f2WnFKTTYACNiDFu83lUbqkHU+s/O6kt424iKresA0J1HmLqK+oCZ0+iZWuzmUK4IdPBl2gLiVLbRLLanyIEfMrp1L2HYlulegOZ/tJP/AEadysMJ7H6zR2qlAnn2/wBWaq0o5PohHPiXNnKm4V7hMGdSTPpAT7sI6PdJ30XYKPs4rNsOo0ic1Qn0DAAmsX7OMZUdAr0adMCBlDy4nvsJ8Z8lB4srfR0x8zF1a/8Af7HHX4d7RaRO9wip1iSBLnHSJ9LLp/EPYrXc0ZMQwu3z5o74IbKi0/YtjWtIFfDieTqg+VNUWHJ7Qs/JwPlNGD/tYu7K3kTEf7bn0UmjjqbIJIdbfT0An4LVD2E4zevh/Wp/DRP9hWNP+NhuWtX+Gt/Tt+iP6mHWxlK3SVgnI1zraOIayf8ATqfgqbGcYdUEWA1AaIA8hqVvqvsDxpH9/hvWr/DSG+wHG/5+F9av8NUjgr0K/Jh+45vh3n7+7KbTquH4iNvILet9geOH+PhvWr/DS2+wfHTevhvWr/DWyxSfoaPk417MO3EQbOM79/fKfNUbhpJ3Mz6yt3R9iOMb/i4YeBqj/wDNLf7EcUda1A/81T/wUHhnfR1w8rx/ckYynxJw2HpaPVSKeMqOjq2taZ9d4P8ARatvsUxn+dhyP9VT+GnWexnFtdLamGI1hzqp+ORL8GX6CWfxX7RU9BcY/wDb2CqGgzyI/WCtp7QOGGpliA51nX/CC7KY5ybmNbbqDwP2YYyhiRWdUw7iOTqgjwHVwtpj+jr6zgXuYOyWmJmHe8NPPuXpeHcE1M8Pz3Cc08f0ctrvAytY1swBIkTlDQA1rdbueNbzJKqq5ex5GgmC0EwQHAiZ1v8AJdLd7O3tAyPYHBxOYueCPyxAsR+ijVvZpVc6c9EAaAZh/wBvxXXPJao4FEqeB8XJoVGVQCw03TJOvaIJmxPaA/5QuO4lzOsdcanw17l3Xi/s3xLsP1VCpRa513Oc6oNJ0hp5rIs9hGN3rYUz+9W/8FwTi2+Eel4s4wT2ZzUAAmNPCf1QNUfcg/MrpjfYRjP87DR41P4adPsGxP8AnUP+v+GpaS+jvWfF+45Z2Tpr6pTWg7hdNd7AsTP99h/Wp/4Ih7A8XtWw/rU/ho0l9M1Z8fto5rUaLdoffeiFEfmjzldL/wCAuM/z6H+6p/DU3B+w7EN96tRPnU0/2LHCa9G/qMP2cubQdzi3qpAeQNJHL7v5rp1T2JVy6etpROmZ4EeVPVLb7D6gH98yeUmPXq5U3jn9FI+ZhrlnLTTJBIFhr3eP36JGSfw/p812Kl7HSGQTSLo94uqax/pCp/8AgbijrWo+Tnx8aVkfFP6NXmYn2ztiCCC9M+cAggggAIIIIACCCCAK7jOCq1Gt6mp1bgTJvBbBtA3zZfKearzwXFSf/cmMpgXnPkEGeXWyY/LZBBACncKxXUlvXgvz5g/M5ttmkASRJJMEEwBKaHAsSwOFOsBmLzBc+AXnEHMBBiOspGBaWHzCCACd0fxAnJWIn/5Kkx1ldw1BgxVpn/640MpeL4HiHAgVz2hXDpe8CH5+rgNAgtBYNYEGAUEEAL/9JxOeet7OcHL1j7tmpHaiW5Q6mIFn9XJjMUeG4RiGUDT60Ouwgy5kNaWTTGUdkEBwzi/alBBACXcGxJJmuQDOj3yew8N27OUlgt72WTdWOAwdRjHNdULiXS1xlxALWyL/ALwee6R4IIIATx7hrq9B9JjwwuBBkSCCCMpggxMeneqxvRyqH1XF1J+em4DOwEZyymGAtLSQxrqc+8dRa0okEAKd0bIqDIyj1bKWRslwc7sZSH9kyz90GJOYglR3dE6sAB1MHq3szG8B3XnKIYI/vR2mlvu+7FkSCAHcF0YqMdTdLJY8umxytNTM4AdWGkkSJaGRYwYvp0EEABBBBAAQQQQAEEEEABBBBAH/2Q=="/>
          <p:cNvSpPr>
            <a:spLocks noChangeAspect="1" noChangeArrowheads="1"/>
          </p:cNvSpPr>
          <p:nvPr/>
        </p:nvSpPr>
        <p:spPr bwMode="auto">
          <a:xfrm>
            <a:off x="0" y="-9525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Page  </a:t>
            </a:r>
            <a:fld id="{72F9FEE6-2CAC-4C64-985D-A81DF7BFDF4D}" type="slidenum">
              <a:rPr lang="en-US" sz="1200" smtClean="0">
                <a:latin typeface="+mn-lt"/>
              </a:rPr>
              <a:pPr>
                <a:defRPr/>
              </a:pPr>
              <a:t>3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19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chemeClr val="accent6"/>
                </a:solidFill>
                <a:ea typeface="Verdana" pitchFamily="34" charset="0"/>
                <a:cs typeface="Verdana" pitchFamily="34" charset="0"/>
              </a:rPr>
              <a:t>Leadership</a:t>
            </a:r>
            <a:endParaRPr lang="da-DK" sz="3200" b="1" dirty="0">
              <a:solidFill>
                <a:schemeClr val="accent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179388" y="1268413"/>
            <a:ext cx="8856662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 sz="2000" dirty="0">
              <a:latin typeface="Verdana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323528" y="1340768"/>
            <a:ext cx="8424936" cy="5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Experience in management for oncology drug development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914400" marR="0" lvl="1" indent="-4572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Dr. Eric Leire, CEO and Director</a:t>
            </a:r>
          </a:p>
          <a:p>
            <a:pPr marL="1314450" marR="0" lvl="2" indent="-4572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MD, MBA (HEC-ISA and Northwestern U.  Kellogg School of Management)</a:t>
            </a:r>
          </a:p>
          <a:p>
            <a:pPr marL="1314450" lvl="2" indent="-4572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4 years: </a:t>
            </a:r>
            <a:r>
              <a:rPr lang="en-US" kern="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Harvard University, </a:t>
            </a:r>
            <a:r>
              <a:rPr lang="en-US" kern="0" dirty="0">
                <a:latin typeface="Calibri" pitchFamily="34" charset="0"/>
                <a:ea typeface="Verdana" pitchFamily="34" charset="0"/>
                <a:cs typeface="Calibri" pitchFamily="34" charset="0"/>
              </a:rPr>
              <a:t>H</a:t>
            </a:r>
            <a:r>
              <a:rPr lang="en-US" kern="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arvard AIDS Institute, research assistant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1314450" marR="0" lvl="2" indent="-4572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9 years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Pharma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 experience: Pharmacia, Schering-Plough, Pfizer</a:t>
            </a:r>
          </a:p>
          <a:p>
            <a:pPr marL="1314450" marR="0" lvl="2" indent="-4572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15 years experience in Biotech:</a:t>
            </a:r>
          </a:p>
          <a:p>
            <a:pPr marL="1771650" marR="0" lvl="3" indent="-4572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Partner at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Biostrategies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 Group, Boston</a:t>
            </a:r>
          </a:p>
          <a:p>
            <a:pPr marL="1771650" marR="0" lvl="3" indent="-4572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CEO of US venture-backed biotech companies: APT Therapeutics and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Paringenix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1314450" marR="0" lvl="2" indent="-457200" algn="l" defTabSz="914400" rtl="0" eaLnBrk="0" fontAlgn="base" latinLnBrk="0" hangingPunct="0">
              <a:spcBef>
                <a:spcPts val="300"/>
              </a:spcBef>
              <a:spcAft>
                <a:spcPct val="0"/>
              </a:spcAft>
              <a:buClr>
                <a:srgbClr val="000066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5 years experience venture capital as Partner at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Biofund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Verdana" pitchFamily="34" charset="0"/>
                <a:cs typeface="Calibri" pitchFamily="34" charset="0"/>
              </a:rPr>
              <a:t> Venture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Verdana" pitchFamily="34" charset="0"/>
              <a:cs typeface="Calibri" pitchFamily="34" charset="0"/>
            </a:endParaRPr>
          </a:p>
          <a:p>
            <a:pPr marL="914400" lvl="1" indent="-4572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Robert E. Wolfe, CFO and Director</a:t>
            </a:r>
          </a:p>
          <a:p>
            <a:pPr marL="1314450" lvl="2" indent="-4572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Significant CFO experience with listed technology companies</a:t>
            </a:r>
          </a:p>
          <a:p>
            <a:pPr marL="1771650" lvl="3" indent="-4572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1400" kern="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Advanced Oxygen Technologies, Inc.  New York, NY (NASDAQBB:AOXY)</a:t>
            </a:r>
          </a:p>
          <a:p>
            <a:pPr marL="1771650" lvl="3" indent="-457200" eaLnBrk="0" hangingPunct="0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1400" kern="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Iso</a:t>
            </a:r>
            <a:r>
              <a:rPr lang="en-US" sz="1400" kern="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-Ware A/S, Anton Nielsen </a:t>
            </a:r>
            <a:r>
              <a:rPr lang="en-US" sz="1400" kern="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Vojens</a:t>
            </a:r>
            <a:r>
              <a:rPr lang="en-US" sz="1400" kern="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</a:t>
            </a:r>
            <a:r>
              <a:rPr lang="en-US" sz="1400" kern="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ApS</a:t>
            </a:r>
            <a:r>
              <a:rPr lang="en-US" sz="1400" kern="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, </a:t>
            </a:r>
            <a:r>
              <a:rPr lang="en-US" sz="1400" kern="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Crossfield</a:t>
            </a:r>
            <a:r>
              <a:rPr lang="en-US" sz="1400" kern="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Inc. and </a:t>
            </a:r>
            <a:r>
              <a:rPr lang="en-US" sz="1400" kern="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Crossfield</a:t>
            </a:r>
            <a:r>
              <a:rPr lang="en-US" sz="1400" kern="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companies, </a:t>
            </a:r>
            <a:r>
              <a:rPr lang="en-US" sz="1400" kern="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Drumbeg</a:t>
            </a:r>
            <a:r>
              <a:rPr lang="en-US" sz="1400" kern="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 Holdings LTD, Ludlow Leasing, Inc.  </a:t>
            </a:r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Page  </a:t>
            </a:r>
            <a:fld id="{72F9FEE6-2CAC-4C64-985D-A81DF7BFDF4D}" type="slidenum">
              <a:rPr lang="en-US" sz="1200" smtClean="0">
                <a:latin typeface="+mn-lt"/>
              </a:rPr>
              <a:pPr>
                <a:defRPr/>
              </a:pPr>
              <a:t>4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b="1" dirty="0" smtClean="0">
                <a:solidFill>
                  <a:schemeClr val="accent6"/>
                </a:solidFill>
                <a:ea typeface="Verdana" pitchFamily="34" charset="0"/>
                <a:cs typeface="Verdana" pitchFamily="34" charset="0"/>
              </a:rPr>
              <a:t>Board of Directors</a:t>
            </a:r>
            <a:endParaRPr lang="da-DK" sz="3200" b="1" dirty="0">
              <a:solidFill>
                <a:schemeClr val="accent6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179388" y="1268413"/>
            <a:ext cx="8856662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 sz="2000" dirty="0">
              <a:latin typeface="Verdana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67544" y="1340768"/>
            <a:ext cx="8496944" cy="518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91440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Niels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Erik Nielsen, Chairman</a:t>
            </a:r>
          </a:p>
          <a:p>
            <a:pPr marL="1314450" lvl="1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Partner,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Lett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Law Firm in Denmark, specialize in M&amp;A, stock exchange regulations and banking.</a:t>
            </a:r>
          </a:p>
          <a:p>
            <a:pPr marL="1314450" lvl="1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Legal adviser to Danish and international companies as well as venture funds in connection with M&amp;A, restructurings and mergers as well as cross-border transactions.</a:t>
            </a:r>
          </a:p>
          <a:p>
            <a:pPr marL="1314450" lvl="1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Chairman of the boards of various listed Danish companies and sits on committees and councils set up by the Danish Government.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91440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Dr. Jacob Rosenberg</a:t>
            </a:r>
          </a:p>
          <a:p>
            <a:pPr marL="1314450" lvl="1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MD, Professor of Surgery at the University of Copenhagen </a:t>
            </a:r>
          </a:p>
          <a:p>
            <a:pPr marL="1314450" lvl="1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Chief surgeon at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Herlev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Hospital in Copenhagen</a:t>
            </a:r>
          </a:p>
          <a:p>
            <a:pPr marL="1314450" lvl="1" indent="-457200">
              <a:lnSpc>
                <a:spcPct val="114000"/>
              </a:lnSpc>
            </a:pPr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marL="914400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Aldo Petersen</a:t>
            </a:r>
          </a:p>
          <a:p>
            <a:pPr marL="1314450" lvl="1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Chief Executive Officer of APE Invest A/S</a:t>
            </a:r>
          </a:p>
          <a:p>
            <a:pPr marL="1314450" lvl="1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Chairman of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LiqTech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International</a:t>
            </a:r>
          </a:p>
          <a:p>
            <a:pPr marL="1314450" lvl="1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Private investor in wind farms in Germany and France</a:t>
            </a:r>
          </a:p>
          <a:p>
            <a:pPr marL="1314450" lvl="1" indent="-457200">
              <a:lnSpc>
                <a:spcPct val="114000"/>
              </a:lnSpc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Major investor in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Greentech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 Football Club Copenhagen</a:t>
            </a:r>
          </a:p>
          <a:p>
            <a:pPr marL="1314450" lvl="1" indent="-457200">
              <a:lnSpc>
                <a:spcPct val="114000"/>
              </a:lnSpc>
            </a:pPr>
            <a:endParaRPr lang="da-DK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Page  </a:t>
            </a:r>
            <a:fld id="{72F9FEE6-2CAC-4C64-985D-A81DF7BFDF4D}" type="slidenum">
              <a:rPr lang="en-US" sz="1200" smtClean="0">
                <a:latin typeface="+mn-lt"/>
              </a:rPr>
              <a:pPr>
                <a:defRPr/>
              </a:pPr>
              <a:t>5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352928" cy="1362074"/>
          </a:xfrm>
        </p:spPr>
        <p:txBody>
          <a:bodyPr/>
          <a:lstStyle/>
          <a:p>
            <a:pPr lvl="1"/>
            <a: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GB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a-DK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184576"/>
            <a:ext cx="9231542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827584" y="1994918"/>
            <a:ext cx="7772400" cy="13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GB" sz="4400" b="1" dirty="0" smtClean="0">
                <a:solidFill>
                  <a:schemeClr val="accent2"/>
                </a:solidFill>
                <a:ea typeface="Verdana" pitchFamily="34" charset="0"/>
                <a:cs typeface="Verdana" pitchFamily="34" charset="0"/>
              </a:rPr>
              <a:t>2</a:t>
            </a:r>
            <a:r>
              <a:rPr lang="en-GB" sz="4400" b="1" baseline="30000" dirty="0" smtClean="0">
                <a:solidFill>
                  <a:schemeClr val="accent2"/>
                </a:solidFill>
                <a:ea typeface="Verdana" pitchFamily="34" charset="0"/>
                <a:cs typeface="Verdana" pitchFamily="34" charset="0"/>
              </a:rPr>
              <a:t>nd</a:t>
            </a:r>
            <a:r>
              <a:rPr lang="en-GB" sz="4400" b="1" dirty="0" smtClean="0">
                <a:solidFill>
                  <a:schemeClr val="accent2"/>
                </a:solidFill>
                <a:ea typeface="Verdana" pitchFamily="34" charset="0"/>
                <a:cs typeface="Verdana" pitchFamily="34" charset="0"/>
              </a:rPr>
              <a:t> Generation of </a:t>
            </a:r>
          </a:p>
          <a:p>
            <a:pPr marL="0" lvl="1" eaLnBrk="0" hangingPunct="0"/>
            <a:r>
              <a:rPr lang="en-GB" sz="4400" b="1" dirty="0" smtClean="0">
                <a:solidFill>
                  <a:schemeClr val="accent2"/>
                </a:solidFill>
                <a:ea typeface="Verdana" pitchFamily="34" charset="0"/>
                <a:cs typeface="Verdana" pitchFamily="34" charset="0"/>
              </a:rPr>
              <a:t>Cancer Vaccines </a:t>
            </a: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</a:b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</a:br>
            <a: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kumimoji="0" lang="en-GB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Verdana" pitchFamily="34" charset="0"/>
                <a:cs typeface="Verdana" pitchFamily="34" charset="0"/>
              </a:rPr>
            </a:br>
            <a:endParaRPr kumimoji="0" lang="da-DK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150813" y="1143000"/>
            <a:ext cx="8856662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12" name="AutoShape 6"/>
          <p:cNvSpPr>
            <a:spLocks noChangeAspect="1" noChangeArrowheads="1" noTextEdit="1"/>
          </p:cNvSpPr>
          <p:nvPr/>
        </p:nvSpPr>
        <p:spPr bwMode="auto">
          <a:xfrm>
            <a:off x="338138" y="1908175"/>
            <a:ext cx="8474075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7413" name="Picture 7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8138" y="1908176"/>
            <a:ext cx="8482012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8115300" y="1978025"/>
            <a:ext cx="647700" cy="11525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a-DK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7610478" y="1906588"/>
            <a:ext cx="504825" cy="1154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1849438" y="3203577"/>
            <a:ext cx="576262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7417" name="Text Box 11"/>
          <p:cNvSpPr txBox="1">
            <a:spLocks noChangeArrowheads="1"/>
          </p:cNvSpPr>
          <p:nvPr/>
        </p:nvSpPr>
        <p:spPr bwMode="auto">
          <a:xfrm>
            <a:off x="1849441" y="3203577"/>
            <a:ext cx="7397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Franklin Gothic Book" pitchFamily="34" charset="0"/>
              </a:rPr>
              <a:t>Blood</a:t>
            </a:r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6746875" y="3203577"/>
            <a:ext cx="503238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7323141" y="2703514"/>
            <a:ext cx="287337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7420" name="Line 14"/>
          <p:cNvSpPr>
            <a:spLocks noChangeShapeType="1"/>
          </p:cNvSpPr>
          <p:nvPr/>
        </p:nvSpPr>
        <p:spPr bwMode="auto">
          <a:xfrm flipH="1">
            <a:off x="6675441" y="2716214"/>
            <a:ext cx="261937" cy="431800"/>
          </a:xfrm>
          <a:prstGeom prst="line">
            <a:avLst/>
          </a:prstGeom>
          <a:noFill/>
          <a:ln w="28575">
            <a:solidFill>
              <a:srgbClr val="CC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1" name="Line 15"/>
          <p:cNvSpPr>
            <a:spLocks noChangeShapeType="1"/>
          </p:cNvSpPr>
          <p:nvPr/>
        </p:nvSpPr>
        <p:spPr bwMode="auto">
          <a:xfrm flipH="1">
            <a:off x="7277100" y="2716214"/>
            <a:ext cx="261938" cy="431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422" name="Text Box 16"/>
          <p:cNvSpPr txBox="1">
            <a:spLocks noChangeArrowheads="1"/>
          </p:cNvSpPr>
          <p:nvPr/>
        </p:nvSpPr>
        <p:spPr bwMode="auto">
          <a:xfrm>
            <a:off x="7470777" y="2297115"/>
            <a:ext cx="772969" cy="43088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latin typeface="Franklin Gothic Book" pitchFamily="34" charset="0"/>
              </a:rPr>
              <a:t>Cytokine </a:t>
            </a:r>
          </a:p>
          <a:p>
            <a:r>
              <a:rPr lang="en-US" sz="1100" dirty="0">
                <a:latin typeface="Franklin Gothic Book" pitchFamily="34" charset="0"/>
              </a:rPr>
              <a:t>cocktail</a:t>
            </a:r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5810250" y="4322764"/>
            <a:ext cx="115093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000">
                <a:latin typeface="Franklin Gothic Book" pitchFamily="34" charset="0"/>
              </a:rPr>
              <a:t>MHC I / MHC II peptide complex</a:t>
            </a:r>
            <a:endParaRPr lang="en-US" sz="1000" dirty="0">
              <a:latin typeface="Franklin Gothic Book" pitchFamily="34" charset="0"/>
            </a:endParaRPr>
          </a:p>
        </p:txBody>
      </p:sp>
      <p:sp>
        <p:nvSpPr>
          <p:cNvPr id="17424" name="Rectangle 18"/>
          <p:cNvSpPr>
            <a:spLocks noChangeArrowheads="1"/>
          </p:cNvSpPr>
          <p:nvPr/>
        </p:nvSpPr>
        <p:spPr bwMode="auto">
          <a:xfrm>
            <a:off x="3506791" y="3062289"/>
            <a:ext cx="503237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sp>
        <p:nvSpPr>
          <p:cNvPr id="17425" name="Rectangle 19"/>
          <p:cNvSpPr>
            <a:spLocks noChangeArrowheads="1"/>
          </p:cNvSpPr>
          <p:nvPr/>
        </p:nvSpPr>
        <p:spPr bwMode="auto">
          <a:xfrm>
            <a:off x="3421063" y="3152776"/>
            <a:ext cx="6096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a-DK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331641" y="1340768"/>
            <a:ext cx="1512168" cy="2088233"/>
            <a:chOff x="1061246" y="1886907"/>
            <a:chExt cx="3717131" cy="1395010"/>
          </a:xfrm>
        </p:grpSpPr>
        <p:sp>
          <p:nvSpPr>
            <p:cNvPr id="24" name="Rectangle 23"/>
            <p:cNvSpPr/>
            <p:nvPr/>
          </p:nvSpPr>
          <p:spPr>
            <a:xfrm>
              <a:off x="1061246" y="1886907"/>
              <a:ext cx="3717131" cy="529141"/>
            </a:xfrm>
            <a:prstGeom prst="rect">
              <a:avLst/>
            </a:prstGeom>
            <a:noFill/>
            <a:ln>
              <a:solidFill>
                <a:srgbClr val="FF4E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1600" dirty="0" smtClean="0">
                  <a:solidFill>
                    <a:schemeClr val="tx1"/>
                  </a:solidFill>
                  <a:latin typeface="Calibri" pitchFamily="34" charset="0"/>
                </a:rPr>
                <a:t>1. Obtaining Patients Blood (ca 250mL)</a:t>
              </a:r>
              <a:endParaRPr lang="en-US" sz="1600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6200000" flipH="1">
              <a:off x="1891491" y="2824846"/>
              <a:ext cx="865867" cy="48276"/>
            </a:xfrm>
            <a:prstGeom prst="straightConnector1">
              <a:avLst/>
            </a:prstGeom>
            <a:ln w="28575">
              <a:solidFill>
                <a:srgbClr val="FF4E3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2987824" y="2276871"/>
            <a:ext cx="2800350" cy="1113286"/>
            <a:chOff x="2914652" y="1934714"/>
            <a:chExt cx="2800348" cy="1113286"/>
          </a:xfrm>
        </p:grpSpPr>
        <p:sp>
          <p:nvSpPr>
            <p:cNvPr id="32" name="Rectangle 31"/>
            <p:cNvSpPr/>
            <p:nvPr/>
          </p:nvSpPr>
          <p:spPr>
            <a:xfrm>
              <a:off x="2914652" y="1934714"/>
              <a:ext cx="2800348" cy="579885"/>
            </a:xfrm>
            <a:prstGeom prst="rect">
              <a:avLst/>
            </a:prstGeom>
            <a:noFill/>
            <a:ln>
              <a:solidFill>
                <a:srgbClr val="FF4E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1600" dirty="0" smtClean="0">
                  <a:solidFill>
                    <a:schemeClr val="tx1"/>
                  </a:solidFill>
                  <a:latin typeface="Calibri" pitchFamily="34" charset="0"/>
                </a:rPr>
                <a:t>2. Purification of monocyte </a:t>
              </a:r>
            </a:p>
            <a:p>
              <a:pPr algn="ctr">
                <a:defRPr/>
              </a:pPr>
              <a:r>
                <a:rPr lang="da-DK" sz="1600" dirty="0" smtClean="0">
                  <a:solidFill>
                    <a:schemeClr val="tx1"/>
                  </a:solidFill>
                  <a:latin typeface="Calibri" pitchFamily="34" charset="0"/>
                </a:rPr>
                <a:t>(DC precursor cells)</a:t>
              </a:r>
              <a:endParaRPr lang="en-US" sz="1600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39" name="Straight Arrow Connector 38"/>
            <p:cNvCxnSpPr>
              <a:stCxn id="32" idx="2"/>
            </p:cNvCxnSpPr>
            <p:nvPr/>
          </p:nvCxnSpPr>
          <p:spPr>
            <a:xfrm>
              <a:off x="4314826" y="2514599"/>
              <a:ext cx="28575" cy="533401"/>
            </a:xfrm>
            <a:prstGeom prst="straightConnector1">
              <a:avLst/>
            </a:prstGeom>
            <a:ln w="28575">
              <a:solidFill>
                <a:srgbClr val="FF4E3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 bwMode="auto">
          <a:xfrm>
            <a:off x="4932040" y="1340768"/>
            <a:ext cx="3528392" cy="385190"/>
          </a:xfrm>
          <a:prstGeom prst="rect">
            <a:avLst/>
          </a:prstGeom>
          <a:noFill/>
          <a:ln>
            <a:solidFill>
              <a:srgbClr val="FF4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600" dirty="0" smtClean="0">
                <a:solidFill>
                  <a:schemeClr val="tx1"/>
                </a:solidFill>
                <a:latin typeface="Calibri" pitchFamily="34" charset="0"/>
              </a:rPr>
              <a:t>3. Preparation of DC and lysate loading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4499992" y="5257797"/>
            <a:ext cx="4392488" cy="835499"/>
            <a:chOff x="4499992" y="5257800"/>
            <a:chExt cx="4392488" cy="835499"/>
          </a:xfrm>
        </p:grpSpPr>
        <p:sp>
          <p:nvSpPr>
            <p:cNvPr id="59" name="Rectangle 58"/>
            <p:cNvSpPr/>
            <p:nvPr/>
          </p:nvSpPr>
          <p:spPr>
            <a:xfrm>
              <a:off x="4499992" y="5715000"/>
              <a:ext cx="4392488" cy="3782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4E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a-DK" sz="1600" dirty="0" smtClean="0">
                  <a:solidFill>
                    <a:schemeClr val="tx1"/>
                  </a:solidFill>
                  <a:latin typeface="Calibri" pitchFamily="34" charset="0"/>
                </a:rPr>
                <a:t>4. Examination of resulting cells (quality control)</a:t>
              </a:r>
              <a:endParaRPr lang="en-US" sz="1600" dirty="0" smtClean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5400000" flipH="1" flipV="1">
              <a:off x="6896100" y="5372100"/>
              <a:ext cx="457200" cy="228600"/>
            </a:xfrm>
            <a:prstGeom prst="straightConnector1">
              <a:avLst/>
            </a:prstGeom>
            <a:ln w="28575">
              <a:solidFill>
                <a:srgbClr val="FF4E3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 bwMode="auto">
          <a:xfrm>
            <a:off x="457200" y="4952996"/>
            <a:ext cx="4191000" cy="420220"/>
          </a:xfrm>
          <a:prstGeom prst="rect">
            <a:avLst/>
          </a:prstGeom>
          <a:solidFill>
            <a:schemeClr val="bg1"/>
          </a:solidFill>
          <a:ln>
            <a:solidFill>
              <a:srgbClr val="FF4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1600" dirty="0" smtClean="0">
                <a:solidFill>
                  <a:schemeClr val="tx1"/>
                </a:solidFill>
                <a:latin typeface="Calibri" pitchFamily="34" charset="0"/>
              </a:rPr>
              <a:t>5. Injection of DC-vaccine back to patient</a:t>
            </a:r>
            <a:endParaRPr lang="en-US" sz="16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431" name="Tekstboks 36"/>
          <p:cNvSpPr txBox="1">
            <a:spLocks noChangeArrowheads="1"/>
          </p:cNvSpPr>
          <p:nvPr/>
        </p:nvSpPr>
        <p:spPr bwMode="auto">
          <a:xfrm>
            <a:off x="360115" y="6093296"/>
            <a:ext cx="2987749" cy="400110"/>
          </a:xfrm>
          <a:prstGeom prst="rect">
            <a:avLst/>
          </a:prstGeom>
          <a:noFill/>
          <a:ln w="9525">
            <a:solidFill>
              <a:srgbClr val="000066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a-DK" sz="1000" dirty="0">
                <a:solidFill>
                  <a:srgbClr val="000066"/>
                </a:solidFill>
                <a:latin typeface="Calibri" pitchFamily="34" charset="0"/>
              </a:rPr>
              <a:t>Fast generation of Dendritic </a:t>
            </a:r>
            <a:r>
              <a:rPr lang="da-DK" sz="1000" dirty="0" smtClean="0">
                <a:solidFill>
                  <a:srgbClr val="000066"/>
                </a:solidFill>
                <a:latin typeface="Calibri" pitchFamily="34" charset="0"/>
              </a:rPr>
              <a:t>cells</a:t>
            </a:r>
          </a:p>
          <a:p>
            <a:r>
              <a:rPr lang="da-DK" sz="1000" dirty="0" smtClean="0">
                <a:solidFill>
                  <a:srgbClr val="000066"/>
                </a:solidFill>
                <a:latin typeface="Calibri" pitchFamily="34" charset="0"/>
              </a:rPr>
              <a:t>Kvistborg </a:t>
            </a:r>
            <a:r>
              <a:rPr lang="da-DK" sz="1000" dirty="0">
                <a:solidFill>
                  <a:srgbClr val="000066"/>
                </a:solidFill>
                <a:latin typeface="Calibri" pitchFamily="34" charset="0"/>
              </a:rPr>
              <a:t>P. et al, </a:t>
            </a:r>
            <a:r>
              <a:rPr lang="da-DK" sz="1000" i="1" dirty="0">
                <a:solidFill>
                  <a:srgbClr val="000066"/>
                </a:solidFill>
                <a:latin typeface="Calibri" pitchFamily="34" charset="0"/>
              </a:rPr>
              <a:t>Cellular Immunology, 2009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40152" y="2209112"/>
            <a:ext cx="973088" cy="4944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Patent</a:t>
            </a:r>
          </a:p>
          <a:p>
            <a:pPr algn="ctr"/>
            <a:r>
              <a:rPr lang="en-US" sz="1000" dirty="0"/>
              <a:t>WO/2003/045427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628759" y="1813538"/>
            <a:ext cx="973088" cy="4944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Patent</a:t>
            </a:r>
          </a:p>
          <a:p>
            <a:pPr algn="ctr"/>
            <a:r>
              <a:rPr lang="en-US" sz="1000" dirty="0" smtClean="0"/>
              <a:t>WO/2007/065439</a:t>
            </a:r>
            <a:endParaRPr lang="en-US" sz="1000" dirty="0"/>
          </a:p>
        </p:txBody>
      </p:sp>
      <p:sp>
        <p:nvSpPr>
          <p:cNvPr id="44" name="Rounded Rectangle 43"/>
          <p:cNvSpPr/>
          <p:nvPr/>
        </p:nvSpPr>
        <p:spPr>
          <a:xfrm>
            <a:off x="5650193" y="4745866"/>
            <a:ext cx="973088" cy="49440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Patent</a:t>
            </a:r>
          </a:p>
          <a:p>
            <a:r>
              <a:rPr lang="en-US" sz="1000" dirty="0" smtClean="0"/>
              <a:t>WO/2009/062515</a:t>
            </a:r>
            <a:endParaRPr lang="en-US" sz="1000" dirty="0"/>
          </a:p>
        </p:txBody>
      </p:sp>
      <p:sp>
        <p:nvSpPr>
          <p:cNvPr id="4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Page  </a:t>
            </a:r>
            <a:fld id="{72F9FEE6-2CAC-4C64-985D-A81DF7BFDF4D}" type="slidenum">
              <a:rPr lang="en-US" sz="1200" smtClean="0">
                <a:latin typeface="+mn-lt"/>
              </a:rPr>
              <a:pPr>
                <a:defRPr/>
              </a:pPr>
              <a:t>7</a:t>
            </a:fld>
            <a:endParaRPr lang="en-US" sz="1200" dirty="0">
              <a:latin typeface="+mn-lt"/>
            </a:endParaRPr>
          </a:p>
        </p:txBody>
      </p:sp>
      <p:sp>
        <p:nvSpPr>
          <p:cNvPr id="46" name="Title 3"/>
          <p:cNvSpPr txBox="1">
            <a:spLocks/>
          </p:cNvSpPr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eaLnBrk="0" hangingPunct="0"/>
            <a:r>
              <a:rPr lang="en-US" sz="2800" b="1" kern="0" dirty="0" smtClean="0">
                <a:solidFill>
                  <a:schemeClr val="accent6"/>
                </a:solidFill>
                <a:latin typeface="+mj-lt"/>
                <a:ea typeface="Verdana" pitchFamily="34" charset="0"/>
                <a:cs typeface="Verdana" pitchFamily="34" charset="0"/>
              </a:rPr>
              <a:t>MelCancerVac® (MCV): </a:t>
            </a:r>
          </a:p>
          <a:p>
            <a:pPr lvl="0" eaLnBrk="0" hangingPunct="0"/>
            <a:r>
              <a:rPr lang="en-US" sz="2800" b="1" kern="0" dirty="0" smtClean="0">
                <a:solidFill>
                  <a:schemeClr val="accent6"/>
                </a:solidFill>
                <a:latin typeface="+mj-lt"/>
                <a:ea typeface="Verdana" pitchFamily="34" charset="0"/>
                <a:cs typeface="Verdana" pitchFamily="34" charset="0"/>
              </a:rPr>
              <a:t>Harnessing the Power of the Immune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30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0040" y="2348880"/>
            <a:ext cx="7628384" cy="136207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algn="l"/>
            <a:r>
              <a:rPr lang="en-GB" b="1" dirty="0" smtClean="0">
                <a:solidFill>
                  <a:schemeClr val="accent2"/>
                </a:solidFill>
                <a:latin typeface="+mj-lt"/>
                <a:ea typeface="Verdana" pitchFamily="34" charset="0"/>
                <a:cs typeface="Verdana" pitchFamily="34" charset="0"/>
              </a:rPr>
              <a:t>Promising Phase II Data</a:t>
            </a:r>
            <a:br>
              <a:rPr lang="en-GB" b="1" dirty="0" smtClean="0">
                <a:solidFill>
                  <a:schemeClr val="accent2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r>
              <a:rPr lang="en-GB" b="1" dirty="0" smtClean="0">
                <a:solidFill>
                  <a:schemeClr val="accent2"/>
                </a:solidFill>
                <a:latin typeface="+mj-lt"/>
                <a:ea typeface="Verdana" pitchFamily="34" charset="0"/>
                <a:cs typeface="Verdana" pitchFamily="34" charset="0"/>
              </a:rPr>
              <a:t/>
            </a:r>
            <a:br>
              <a:rPr lang="en-GB" b="1" dirty="0" smtClean="0">
                <a:solidFill>
                  <a:schemeClr val="accent2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endParaRPr lang="da-DK" b="1" dirty="0">
              <a:solidFill>
                <a:schemeClr val="accent2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1" y="5180410"/>
            <a:ext cx="9212410" cy="170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 descr="20%"/>
          <p:cNvSpPr>
            <a:spLocks noChangeArrowheads="1"/>
          </p:cNvSpPr>
          <p:nvPr/>
        </p:nvSpPr>
        <p:spPr bwMode="auto">
          <a:xfrm>
            <a:off x="611560" y="1295400"/>
            <a:ext cx="7416800" cy="100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solidFill>
                  <a:schemeClr val="accent2"/>
                </a:solidFill>
                <a:latin typeface="Calibri" pitchFamily="34" charset="0"/>
              </a:rPr>
              <a:t>Advanced </a:t>
            </a:r>
            <a:r>
              <a:rPr lang="en-US" sz="2400" b="1" dirty="0">
                <a:solidFill>
                  <a:schemeClr val="accent2"/>
                </a:solidFill>
                <a:latin typeface="Calibri" pitchFamily="34" charset="0"/>
              </a:rPr>
              <a:t>Colorectal Cancer </a:t>
            </a:r>
            <a:endParaRPr lang="en-US" sz="24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[</a:t>
            </a:r>
            <a:r>
              <a:rPr lang="en-US" sz="2000" dirty="0">
                <a:latin typeface="Calibri" pitchFamily="34" charset="0"/>
              </a:rPr>
              <a:t>National Cancer Center, Singapore]</a:t>
            </a:r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150813" y="1143000"/>
            <a:ext cx="8856662" cy="0"/>
          </a:xfrm>
          <a:prstGeom prst="line">
            <a:avLst/>
          </a:prstGeom>
          <a:noFill/>
          <a:ln w="57150">
            <a:solidFill>
              <a:srgbClr val="666699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5126" name="Rectangle 5" descr="20%"/>
          <p:cNvSpPr>
            <a:spLocks noChangeArrowheads="1"/>
          </p:cNvSpPr>
          <p:nvPr/>
        </p:nvSpPr>
        <p:spPr bwMode="auto">
          <a:xfrm>
            <a:off x="611560" y="2126753"/>
            <a:ext cx="7416800" cy="4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smtClean="0">
                <a:latin typeface="Calibri" pitchFamily="34" charset="0"/>
              </a:rPr>
              <a:t>n=20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8" name="Rektangel 17"/>
          <p:cNvSpPr/>
          <p:nvPr/>
        </p:nvSpPr>
        <p:spPr bwMode="auto">
          <a:xfrm>
            <a:off x="1353942" y="4548138"/>
            <a:ext cx="7215187" cy="5715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9" name="Lige pilforbindelse 18"/>
          <p:cNvCxnSpPr/>
          <p:nvPr/>
        </p:nvCxnSpPr>
        <p:spPr bwMode="auto">
          <a:xfrm rot="5400000">
            <a:off x="1533330" y="4297315"/>
            <a:ext cx="500063" cy="15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pilforbindelse 20"/>
          <p:cNvCxnSpPr/>
          <p:nvPr/>
        </p:nvCxnSpPr>
        <p:spPr bwMode="auto">
          <a:xfrm rot="5400000">
            <a:off x="1961955" y="4297315"/>
            <a:ext cx="500063" cy="15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pilforbindelse 22"/>
          <p:cNvCxnSpPr/>
          <p:nvPr/>
        </p:nvCxnSpPr>
        <p:spPr bwMode="auto">
          <a:xfrm rot="5400000">
            <a:off x="2390580" y="4297315"/>
            <a:ext cx="500063" cy="15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pilforbindelse 25"/>
          <p:cNvCxnSpPr/>
          <p:nvPr/>
        </p:nvCxnSpPr>
        <p:spPr bwMode="auto">
          <a:xfrm rot="5400000">
            <a:off x="4462267" y="4297312"/>
            <a:ext cx="500063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Lige pilforbindelse 26"/>
          <p:cNvCxnSpPr/>
          <p:nvPr/>
        </p:nvCxnSpPr>
        <p:spPr bwMode="auto">
          <a:xfrm rot="5400000">
            <a:off x="4862317" y="4297312"/>
            <a:ext cx="500063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pilforbindelse 27"/>
          <p:cNvCxnSpPr/>
          <p:nvPr/>
        </p:nvCxnSpPr>
        <p:spPr bwMode="auto">
          <a:xfrm rot="5400000">
            <a:off x="5290942" y="4297312"/>
            <a:ext cx="500063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pilforbindelse 28"/>
          <p:cNvCxnSpPr/>
          <p:nvPr/>
        </p:nvCxnSpPr>
        <p:spPr bwMode="auto">
          <a:xfrm rot="5400000">
            <a:off x="771329" y="3943303"/>
            <a:ext cx="1185863" cy="1587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Lige pilforbindelse 30"/>
          <p:cNvCxnSpPr/>
          <p:nvPr/>
        </p:nvCxnSpPr>
        <p:spPr bwMode="auto">
          <a:xfrm rot="5400000">
            <a:off x="6033892" y="4297312"/>
            <a:ext cx="500063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ktangel 31"/>
          <p:cNvSpPr/>
          <p:nvPr/>
        </p:nvSpPr>
        <p:spPr bwMode="auto">
          <a:xfrm>
            <a:off x="1353940" y="4548138"/>
            <a:ext cx="4972050" cy="5715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37" name="Tekstboks 32"/>
          <p:cNvSpPr txBox="1">
            <a:spLocks noChangeArrowheads="1"/>
          </p:cNvSpPr>
          <p:nvPr/>
        </p:nvSpPr>
        <p:spPr bwMode="auto">
          <a:xfrm>
            <a:off x="1568255" y="4691012"/>
            <a:ext cx="2143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latin typeface="Calibri" pitchFamily="34" charset="0"/>
              </a:rPr>
              <a:t>Treatment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5" name="Rektangel 34"/>
          <p:cNvSpPr/>
          <p:nvPr/>
        </p:nvSpPr>
        <p:spPr bwMode="auto">
          <a:xfrm>
            <a:off x="6283127" y="4548138"/>
            <a:ext cx="2286000" cy="5715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39" name="Tekstboks 35"/>
          <p:cNvSpPr txBox="1">
            <a:spLocks noChangeArrowheads="1"/>
          </p:cNvSpPr>
          <p:nvPr/>
        </p:nvSpPr>
        <p:spPr bwMode="auto">
          <a:xfrm>
            <a:off x="6854627" y="4691012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latin typeface="Calibri" pitchFamily="34" charset="0"/>
              </a:rPr>
              <a:t>Off study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41" name="Lige pilforbindelse 40"/>
          <p:cNvCxnSpPr/>
          <p:nvPr/>
        </p:nvCxnSpPr>
        <p:spPr bwMode="auto">
          <a:xfrm rot="5400000">
            <a:off x="7605517" y="4297312"/>
            <a:ext cx="500063" cy="1588"/>
          </a:xfrm>
          <a:prstGeom prst="straightConnector1">
            <a:avLst/>
          </a:prstGeom>
          <a:ln w="28575">
            <a:solidFill>
              <a:srgbClr val="99CC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pilforbindelse 41"/>
          <p:cNvCxnSpPr/>
          <p:nvPr/>
        </p:nvCxnSpPr>
        <p:spPr bwMode="auto">
          <a:xfrm rot="5400000">
            <a:off x="8177017" y="4297312"/>
            <a:ext cx="500063" cy="1588"/>
          </a:xfrm>
          <a:prstGeom prst="straightConnector1">
            <a:avLst/>
          </a:prstGeom>
          <a:ln w="28575">
            <a:solidFill>
              <a:srgbClr val="99CC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Lige pilforbindelse 42"/>
          <p:cNvCxnSpPr/>
          <p:nvPr/>
        </p:nvCxnSpPr>
        <p:spPr bwMode="auto">
          <a:xfrm rot="5400000" flipH="1" flipV="1">
            <a:off x="1438872" y="5288708"/>
            <a:ext cx="346075" cy="15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Lige pilforbindelse 43"/>
          <p:cNvCxnSpPr/>
          <p:nvPr/>
        </p:nvCxnSpPr>
        <p:spPr bwMode="auto">
          <a:xfrm rot="5400000" flipH="1" flipV="1">
            <a:off x="2651722" y="5288708"/>
            <a:ext cx="346075" cy="15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Lige pilforbindelse 44"/>
          <p:cNvCxnSpPr/>
          <p:nvPr/>
        </p:nvCxnSpPr>
        <p:spPr bwMode="auto">
          <a:xfrm rot="5400000" flipH="1" flipV="1">
            <a:off x="3939184" y="5288706"/>
            <a:ext cx="346075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Lige pilforbindelse 45"/>
          <p:cNvCxnSpPr/>
          <p:nvPr/>
        </p:nvCxnSpPr>
        <p:spPr bwMode="auto">
          <a:xfrm rot="5400000" flipH="1" flipV="1">
            <a:off x="5510809" y="5288706"/>
            <a:ext cx="346075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Lige pilforbindelse 46"/>
          <p:cNvCxnSpPr/>
          <p:nvPr/>
        </p:nvCxnSpPr>
        <p:spPr bwMode="auto">
          <a:xfrm rot="5400000" flipH="1" flipV="1">
            <a:off x="8153997" y="5288708"/>
            <a:ext cx="346075" cy="1587"/>
          </a:xfrm>
          <a:prstGeom prst="straightConnector1">
            <a:avLst/>
          </a:prstGeom>
          <a:ln w="28575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Lige pilforbindelse 47"/>
          <p:cNvCxnSpPr/>
          <p:nvPr/>
        </p:nvCxnSpPr>
        <p:spPr bwMode="auto">
          <a:xfrm rot="5400000">
            <a:off x="6533955" y="4297315"/>
            <a:ext cx="500063" cy="1587"/>
          </a:xfrm>
          <a:prstGeom prst="straightConnector1">
            <a:avLst/>
          </a:prstGeom>
          <a:ln w="28575">
            <a:solidFill>
              <a:srgbClr val="99CC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Lige pilforbindelse 48"/>
          <p:cNvCxnSpPr/>
          <p:nvPr/>
        </p:nvCxnSpPr>
        <p:spPr bwMode="auto">
          <a:xfrm rot="5400000">
            <a:off x="7034017" y="4297312"/>
            <a:ext cx="500063" cy="1588"/>
          </a:xfrm>
          <a:prstGeom prst="straightConnector1">
            <a:avLst/>
          </a:prstGeom>
          <a:ln w="28575">
            <a:solidFill>
              <a:srgbClr val="99CC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ge pilforbindelse 49"/>
          <p:cNvCxnSpPr/>
          <p:nvPr/>
        </p:nvCxnSpPr>
        <p:spPr bwMode="auto">
          <a:xfrm rot="5400000">
            <a:off x="7819830" y="4297315"/>
            <a:ext cx="500063" cy="1587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0" name="Tekstboks 50"/>
          <p:cNvSpPr txBox="1">
            <a:spLocks noChangeArrowheads="1"/>
          </p:cNvSpPr>
          <p:nvPr/>
        </p:nvSpPr>
        <p:spPr bwMode="auto">
          <a:xfrm>
            <a:off x="3168452" y="5465714"/>
            <a:ext cx="3729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400" dirty="0">
                <a:solidFill>
                  <a:srgbClr val="C00000"/>
                </a:solidFill>
                <a:latin typeface="Calibri" pitchFamily="34" charset="0"/>
              </a:rPr>
              <a:t>Blood samples taken for immunomonitoring</a:t>
            </a:r>
            <a:endParaRPr lang="en-US" sz="1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151" name="Tekstboks 50"/>
          <p:cNvSpPr txBox="1">
            <a:spLocks noChangeArrowheads="1"/>
          </p:cNvSpPr>
          <p:nvPr/>
        </p:nvSpPr>
        <p:spPr bwMode="auto">
          <a:xfrm>
            <a:off x="1182493" y="2882851"/>
            <a:ext cx="2052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>
                <a:latin typeface="Calibri" pitchFamily="34" charset="0"/>
              </a:rPr>
              <a:t>Blood samples taken for vaccine production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04800" y="2780928"/>
            <a:ext cx="8458200" cy="3124200"/>
          </a:xfrm>
          <a:prstGeom prst="rect">
            <a:avLst/>
          </a:prstGeom>
          <a:noFill/>
          <a:ln>
            <a:solidFill>
              <a:srgbClr val="BBC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</a:endParaRPr>
          </a:p>
        </p:txBody>
      </p:sp>
      <p:cxnSp>
        <p:nvCxnSpPr>
          <p:cNvPr id="53" name="Lige pilforbindelse 52"/>
          <p:cNvCxnSpPr/>
          <p:nvPr/>
        </p:nvCxnSpPr>
        <p:spPr bwMode="auto">
          <a:xfrm rot="5400000">
            <a:off x="2789042" y="4294137"/>
            <a:ext cx="500063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Lige pilforbindelse 53"/>
          <p:cNvCxnSpPr/>
          <p:nvPr/>
        </p:nvCxnSpPr>
        <p:spPr bwMode="auto">
          <a:xfrm rot="5400000">
            <a:off x="3217667" y="4294137"/>
            <a:ext cx="500063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Lige pilforbindelse 54"/>
          <p:cNvCxnSpPr/>
          <p:nvPr/>
        </p:nvCxnSpPr>
        <p:spPr bwMode="auto">
          <a:xfrm rot="5400000">
            <a:off x="3646292" y="4294137"/>
            <a:ext cx="500063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Lige pilforbindelse 51"/>
          <p:cNvCxnSpPr/>
          <p:nvPr/>
        </p:nvCxnSpPr>
        <p:spPr bwMode="auto">
          <a:xfrm rot="5400000">
            <a:off x="4076505" y="4294140"/>
            <a:ext cx="500063" cy="158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Lige pilforbindelse 90"/>
          <p:cNvCxnSpPr/>
          <p:nvPr/>
        </p:nvCxnSpPr>
        <p:spPr bwMode="auto">
          <a:xfrm rot="16200000" flipH="1">
            <a:off x="89497" y="4066331"/>
            <a:ext cx="900112" cy="0"/>
          </a:xfrm>
          <a:prstGeom prst="straightConnector1">
            <a:avLst/>
          </a:prstGeom>
          <a:ln w="57150">
            <a:solidFill>
              <a:srgbClr val="FF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58" name="Tekstboks 50"/>
          <p:cNvSpPr txBox="1">
            <a:spLocks noChangeArrowheads="1"/>
          </p:cNvSpPr>
          <p:nvPr/>
        </p:nvSpPr>
        <p:spPr bwMode="auto">
          <a:xfrm rot="16200000">
            <a:off x="10122" y="3503047"/>
            <a:ext cx="15716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900" dirty="0">
                <a:latin typeface="Calibri" pitchFamily="34" charset="0"/>
              </a:rPr>
              <a:t>Tumor sample taken </a:t>
            </a:r>
          </a:p>
          <a:p>
            <a:r>
              <a:rPr lang="da-DK" sz="900" dirty="0">
                <a:latin typeface="Calibri" pitchFamily="34" charset="0"/>
              </a:rPr>
              <a:t>for MAGE antigen expression</a:t>
            </a:r>
            <a:endParaRPr lang="en-US" sz="900" dirty="0">
              <a:latin typeface="Calibri" pitchFamily="34" charset="0"/>
            </a:endParaRPr>
          </a:p>
        </p:txBody>
      </p:sp>
      <p:cxnSp>
        <p:nvCxnSpPr>
          <p:cNvPr id="94" name="Lige pilforbindelse 93"/>
          <p:cNvCxnSpPr/>
          <p:nvPr/>
        </p:nvCxnSpPr>
        <p:spPr bwMode="auto">
          <a:xfrm rot="5400000">
            <a:off x="3374829" y="4208414"/>
            <a:ext cx="614363" cy="1587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0" name="Tekstboks 37"/>
          <p:cNvSpPr txBox="1">
            <a:spLocks noChangeArrowheads="1"/>
          </p:cNvSpPr>
          <p:nvPr/>
        </p:nvSpPr>
        <p:spPr bwMode="auto">
          <a:xfrm>
            <a:off x="3325615" y="3406727"/>
            <a:ext cx="5172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>
                <a:latin typeface="Calibri" pitchFamily="34" charset="0"/>
              </a:rPr>
              <a:t> BiWeekly                                                    CT                  Monthly       CT              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161" name="Tekstboks 50"/>
          <p:cNvSpPr txBox="1">
            <a:spLocks noChangeArrowheads="1"/>
          </p:cNvSpPr>
          <p:nvPr/>
        </p:nvSpPr>
        <p:spPr bwMode="auto">
          <a:xfrm>
            <a:off x="3468493" y="2878088"/>
            <a:ext cx="20526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1400">
                <a:latin typeface="Calibri" pitchFamily="34" charset="0"/>
              </a:rPr>
              <a:t>2nd blood samples taken for vaccine production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7" name="Venstre klammeparentes 36"/>
          <p:cNvSpPr/>
          <p:nvPr/>
        </p:nvSpPr>
        <p:spPr bwMode="auto">
          <a:xfrm rot="5400000">
            <a:off x="3527230" y="1917650"/>
            <a:ext cx="282575" cy="382905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000066"/>
                </a:solidFill>
              </a:rPr>
              <a:t>MCV Clinical Phase </a:t>
            </a:r>
            <a:r>
              <a:rPr lang="en-US" sz="3200" b="1" dirty="0" err="1" smtClean="0">
                <a:solidFill>
                  <a:srgbClr val="000066"/>
                </a:solidFill>
              </a:rPr>
              <a:t>IIa</a:t>
            </a:r>
            <a:endParaRPr lang="en-US" sz="3200" dirty="0"/>
          </a:p>
        </p:txBody>
      </p:sp>
      <p:sp>
        <p:nvSpPr>
          <p:cNvPr id="5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+mn-lt"/>
              </a:rPr>
              <a:t>Page  </a:t>
            </a:r>
            <a:fld id="{72F9FEE6-2CAC-4C64-985D-A81DF7BFDF4D}" type="slidenum">
              <a:rPr lang="en-US" sz="1200" smtClean="0">
                <a:latin typeface="+mn-lt"/>
              </a:rPr>
              <a:pPr>
                <a:defRPr/>
              </a:pPr>
              <a:t>9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0|5|36.9|7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22234</TotalTime>
  <Words>1546</Words>
  <Application>Microsoft Office PowerPoint</Application>
  <PresentationFormat>On-screen Show (4:3)</PresentationFormat>
  <Paragraphs>324</Paragraphs>
  <Slides>24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Picture</vt:lpstr>
      <vt:lpstr>PowerPoint Presentation</vt:lpstr>
      <vt:lpstr>Investment Highlights</vt:lpstr>
      <vt:lpstr>Economic Key Figures</vt:lpstr>
      <vt:lpstr>Leadership</vt:lpstr>
      <vt:lpstr>Board of Directors</vt:lpstr>
      <vt:lpstr> </vt:lpstr>
      <vt:lpstr>PowerPoint Presentation</vt:lpstr>
      <vt:lpstr>Promising Phase II Data  </vt:lpstr>
      <vt:lpstr>MCV Clinical Phase IIa</vt:lpstr>
      <vt:lpstr>Promising Phase II Data</vt:lpstr>
      <vt:lpstr>Colorectal Cancer Trial</vt:lpstr>
      <vt:lpstr>State-of-the-Art Phase III in Advanced Colorectal Cancer   </vt:lpstr>
      <vt:lpstr>Favorable Competitive Landscape</vt:lpstr>
      <vt:lpstr>ACTIVED: Phase III Clinical Trial Advanced CRC</vt:lpstr>
      <vt:lpstr>Colorectal Cancer Vaccine: Significant Market Opportunity   </vt:lpstr>
      <vt:lpstr>CRC Peak Opportunity MCV: US$4.6B</vt:lpstr>
      <vt:lpstr>PowerPoint Presentation</vt:lpstr>
      <vt:lpstr>Changing  Our Value Creation Curve     </vt:lpstr>
      <vt:lpstr>Patient Name Use Program</vt:lpstr>
      <vt:lpstr>Patient Name Use Program</vt:lpstr>
      <vt:lpstr>PowerPoint Presentation</vt:lpstr>
      <vt:lpstr>Long Life Patent Estate</vt:lpstr>
      <vt:lpstr>Major Unmet Medical Need</vt:lpstr>
      <vt:lpstr>Upcoming Milestones</vt:lpstr>
    </vt:vector>
  </TitlesOfParts>
  <Company>David  Lewnes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Leire</dc:creator>
  <cp:lastModifiedBy>Ole</cp:lastModifiedBy>
  <cp:revision>547</cp:revision>
  <dcterms:modified xsi:type="dcterms:W3CDTF">2015-01-11T15:07:12Z</dcterms:modified>
</cp:coreProperties>
</file>